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Lst>
  <p:notesMasterIdLst>
    <p:notesMasterId r:id="rId84"/>
  </p:notesMasterIdLst>
  <p:handoutMasterIdLst>
    <p:handoutMasterId r:id="rId85"/>
  </p:handoutMasterIdLst>
  <p:sldIdLst>
    <p:sldId id="1473" r:id="rId6"/>
    <p:sldId id="1500" r:id="rId7"/>
    <p:sldId id="1444" r:id="rId8"/>
    <p:sldId id="1367" r:id="rId9"/>
    <p:sldId id="1470" r:id="rId10"/>
    <p:sldId id="1465" r:id="rId11"/>
    <p:sldId id="1466" r:id="rId12"/>
    <p:sldId id="1480" r:id="rId13"/>
    <p:sldId id="1471" r:id="rId14"/>
    <p:sldId id="1484" r:id="rId15"/>
    <p:sldId id="1485" r:id="rId16"/>
    <p:sldId id="1486" r:id="rId17"/>
    <p:sldId id="1487" r:id="rId18"/>
    <p:sldId id="1488" r:id="rId19"/>
    <p:sldId id="1489" r:id="rId20"/>
    <p:sldId id="1490" r:id="rId21"/>
    <p:sldId id="1491" r:id="rId22"/>
    <p:sldId id="1492" r:id="rId23"/>
    <p:sldId id="1493" r:id="rId24"/>
    <p:sldId id="1494" r:id="rId25"/>
    <p:sldId id="1495" r:id="rId26"/>
    <p:sldId id="1496" r:id="rId27"/>
    <p:sldId id="1497" r:id="rId28"/>
    <p:sldId id="1498" r:id="rId29"/>
    <p:sldId id="1499" r:id="rId30"/>
    <p:sldId id="1477" r:id="rId31"/>
    <p:sldId id="1475" r:id="rId32"/>
    <p:sldId id="1478" r:id="rId33"/>
    <p:sldId id="1461" r:id="rId34"/>
    <p:sldId id="1481" r:id="rId35"/>
    <p:sldId id="1482" r:id="rId36"/>
    <p:sldId id="1483" r:id="rId37"/>
    <p:sldId id="1326" r:id="rId38"/>
    <p:sldId id="1388" r:id="rId39"/>
    <p:sldId id="1409" r:id="rId40"/>
    <p:sldId id="1410" r:id="rId41"/>
    <p:sldId id="1411" r:id="rId42"/>
    <p:sldId id="1412" r:id="rId43"/>
    <p:sldId id="1413" r:id="rId44"/>
    <p:sldId id="1445" r:id="rId45"/>
    <p:sldId id="1446" r:id="rId46"/>
    <p:sldId id="1447" r:id="rId47"/>
    <p:sldId id="1448" r:id="rId48"/>
    <p:sldId id="1449" r:id="rId49"/>
    <p:sldId id="1377" r:id="rId50"/>
    <p:sldId id="1364" r:id="rId51"/>
    <p:sldId id="1323" r:id="rId52"/>
    <p:sldId id="1378" r:id="rId53"/>
    <p:sldId id="1365" r:id="rId54"/>
    <p:sldId id="1370" r:id="rId55"/>
    <p:sldId id="1438" r:id="rId56"/>
    <p:sldId id="1324" r:id="rId57"/>
    <p:sldId id="1325" r:id="rId58"/>
    <p:sldId id="1414" r:id="rId59"/>
    <p:sldId id="1416" r:id="rId60"/>
    <p:sldId id="1417" r:id="rId61"/>
    <p:sldId id="1419" r:id="rId62"/>
    <p:sldId id="1420" r:id="rId63"/>
    <p:sldId id="1421" r:id="rId64"/>
    <p:sldId id="1435" r:id="rId65"/>
    <p:sldId id="1436" r:id="rId66"/>
    <p:sldId id="1423" r:id="rId67"/>
    <p:sldId id="1424" r:id="rId68"/>
    <p:sldId id="1425" r:id="rId69"/>
    <p:sldId id="1426" r:id="rId70"/>
    <p:sldId id="1427" r:id="rId71"/>
    <p:sldId id="1428" r:id="rId72"/>
    <p:sldId id="1429" r:id="rId73"/>
    <p:sldId id="1430" r:id="rId74"/>
    <p:sldId id="1437" r:id="rId75"/>
    <p:sldId id="1431" r:id="rId76"/>
    <p:sldId id="1432" r:id="rId77"/>
    <p:sldId id="1433" r:id="rId78"/>
    <p:sldId id="1434" r:id="rId79"/>
    <p:sldId id="1439" r:id="rId80"/>
    <p:sldId id="1441" r:id="rId81"/>
    <p:sldId id="1442" r:id="rId82"/>
    <p:sldId id="1443" r:id="rId8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Build 2016 Template" id="{D3E95C9D-3DD4-45B7-BFD9-4AE9F68B7B97}">
          <p14:sldIdLst>
            <p14:sldId id="1473"/>
            <p14:sldId id="1500"/>
            <p14:sldId id="1444"/>
            <p14:sldId id="1367"/>
            <p14:sldId id="1470"/>
            <p14:sldId id="1465"/>
            <p14:sldId id="1466"/>
            <p14:sldId id="1480"/>
            <p14:sldId id="1471"/>
            <p14:sldId id="1484"/>
            <p14:sldId id="1485"/>
            <p14:sldId id="1486"/>
            <p14:sldId id="1487"/>
            <p14:sldId id="1488"/>
            <p14:sldId id="1489"/>
            <p14:sldId id="1490"/>
            <p14:sldId id="1491"/>
            <p14:sldId id="1492"/>
            <p14:sldId id="1493"/>
            <p14:sldId id="1494"/>
            <p14:sldId id="1495"/>
            <p14:sldId id="1496"/>
            <p14:sldId id="1497"/>
            <p14:sldId id="1498"/>
            <p14:sldId id="1499"/>
            <p14:sldId id="1477"/>
            <p14:sldId id="1475"/>
            <p14:sldId id="1478"/>
            <p14:sldId id="1461"/>
            <p14:sldId id="1481"/>
            <p14:sldId id="1482"/>
            <p14:sldId id="1483"/>
            <p14:sldId id="1326"/>
            <p14:sldId id="1388"/>
            <p14:sldId id="1409"/>
            <p14:sldId id="1410"/>
            <p14:sldId id="1411"/>
            <p14:sldId id="1412"/>
            <p14:sldId id="1413"/>
            <p14:sldId id="1445"/>
            <p14:sldId id="1446"/>
            <p14:sldId id="1447"/>
            <p14:sldId id="1448"/>
            <p14:sldId id="1449"/>
            <p14:sldId id="1377"/>
            <p14:sldId id="1364"/>
            <p14:sldId id="1323"/>
            <p14:sldId id="1378"/>
            <p14:sldId id="1365"/>
            <p14:sldId id="1370"/>
            <p14:sldId id="1438"/>
            <p14:sldId id="1324"/>
            <p14:sldId id="1325"/>
            <p14:sldId id="1414"/>
            <p14:sldId id="1416"/>
            <p14:sldId id="1417"/>
          </p14:sldIdLst>
        </p14:section>
        <p14:section name="Dark Build 2016 Template" id="{BF2050A5-112F-45DA-ADE2-20086B31A042}">
          <p14:sldIdLst>
            <p14:sldId id="1419"/>
            <p14:sldId id="1420"/>
            <p14:sldId id="1421"/>
            <p14:sldId id="1435"/>
            <p14:sldId id="1436"/>
            <p14:sldId id="1423"/>
            <p14:sldId id="1424"/>
            <p14:sldId id="1425"/>
            <p14:sldId id="1426"/>
            <p14:sldId id="1427"/>
            <p14:sldId id="1428"/>
            <p14:sldId id="1429"/>
            <p14:sldId id="1430"/>
            <p14:sldId id="1437"/>
            <p14:sldId id="1431"/>
            <p14:sldId id="1432"/>
            <p14:sldId id="1433"/>
            <p14:sldId id="1434"/>
            <p14:sldId id="1439"/>
            <p14:sldId id="1441"/>
            <p14:sldId id="1442"/>
            <p14:sldId id="144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3F27"/>
    <a:srgbClr val="FFFFFF"/>
    <a:srgbClr val="505050"/>
    <a:srgbClr val="107C10"/>
    <a:srgbClr val="000000"/>
    <a:srgbClr val="323232"/>
    <a:srgbClr val="5C2D91"/>
    <a:srgbClr val="32145A"/>
    <a:srgbClr val="00BCF2"/>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34" autoAdjust="0"/>
    <p:restoredTop sz="69079" autoAdjust="0"/>
  </p:normalViewPr>
  <p:slideViewPr>
    <p:cSldViewPr>
      <p:cViewPr varScale="1">
        <p:scale>
          <a:sx n="62" d="100"/>
          <a:sy n="62" d="100"/>
        </p:scale>
        <p:origin x="960" y="56"/>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notesMaster" Target="notesMasters/notesMaster1.xml"/><Relationship Id="rId89"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tableStyles" Target="tableStyles.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4.8293381696155997E-2"/>
          <c:y val="0"/>
          <c:w val="0.58501467396844697"/>
          <c:h val="0.88213438509245801"/>
        </c:manualLayout>
      </c:layout>
      <c:doughnutChart>
        <c:varyColors val="1"/>
        <c:ser>
          <c:idx val="0"/>
          <c:order val="0"/>
          <c:tx>
            <c:strRef>
              <c:f>Sheet1!$B$1</c:f>
              <c:strCache>
                <c:ptCount val="1"/>
                <c:pt idx="0">
                  <c:v>Series 1</c:v>
                </c:pt>
              </c:strCache>
            </c:strRef>
          </c:tx>
          <c:dPt>
            <c:idx val="0"/>
            <c:bubble3D val="0"/>
            <c:spPr>
              <a:solidFill>
                <a:schemeClr val="accent6"/>
              </a:solidFill>
              <a:ln>
                <a:noFill/>
              </a:ln>
              <a:effectLst/>
            </c:spPr>
            <c:extLst>
              <c:ext xmlns:c16="http://schemas.microsoft.com/office/drawing/2014/chart" uri="{C3380CC4-5D6E-409C-BE32-E72D297353CC}">
                <c16:uniqueId val="{00000001-343C-4E1F-885F-1A45BFAC2E49}"/>
              </c:ext>
            </c:extLst>
          </c:dPt>
          <c:dPt>
            <c:idx val="1"/>
            <c:bubble3D val="0"/>
            <c:spPr>
              <a:solidFill>
                <a:schemeClr val="accent1"/>
              </a:solidFill>
              <a:ln>
                <a:noFill/>
              </a:ln>
              <a:effectLst/>
            </c:spPr>
            <c:extLst>
              <c:ext xmlns:c16="http://schemas.microsoft.com/office/drawing/2014/chart" uri="{C3380CC4-5D6E-409C-BE32-E72D297353CC}">
                <c16:uniqueId val="{00000003-343C-4E1F-885F-1A45BFAC2E49}"/>
              </c:ext>
            </c:extLst>
          </c:dPt>
          <c:dPt>
            <c:idx val="2"/>
            <c:bubble3D val="0"/>
            <c:spPr>
              <a:solidFill>
                <a:schemeClr val="accent4"/>
              </a:solidFill>
              <a:ln>
                <a:noFill/>
              </a:ln>
              <a:effectLst/>
            </c:spPr>
            <c:extLst>
              <c:ext xmlns:c16="http://schemas.microsoft.com/office/drawing/2014/chart" uri="{C3380CC4-5D6E-409C-BE32-E72D297353CC}">
                <c16:uniqueId val="{00000005-343C-4E1F-885F-1A45BFAC2E49}"/>
              </c:ext>
            </c:extLst>
          </c:dPt>
          <c:dPt>
            <c:idx val="3"/>
            <c:bubble3D val="0"/>
            <c:spPr>
              <a:solidFill>
                <a:schemeClr val="accent2"/>
              </a:solidFill>
              <a:ln>
                <a:noFill/>
              </a:ln>
              <a:effectLst/>
            </c:spPr>
            <c:extLst>
              <c:ext xmlns:c16="http://schemas.microsoft.com/office/drawing/2014/chart" uri="{C3380CC4-5D6E-409C-BE32-E72D297353CC}">
                <c16:uniqueId val="{00000007-343C-4E1F-885F-1A45BFAC2E49}"/>
              </c:ext>
            </c:extLst>
          </c:dPt>
          <c:dLbls>
            <c:dLbl>
              <c:idx val="0"/>
              <c:layout>
                <c:manualLayout>
                  <c:x val="0.13734567901234568"/>
                  <c:y val="4.6309691870989947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43C-4E1F-885F-1A45BFAC2E49}"/>
                </c:ext>
              </c:extLst>
            </c:dLbl>
            <c:dLbl>
              <c:idx val="1"/>
              <c:layout>
                <c:manualLayout>
                  <c:x val="-0.10030864197530864"/>
                  <c:y val="0.13198262183232135"/>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43C-4E1F-885F-1A45BFAC2E49}"/>
                </c:ext>
              </c:extLst>
            </c:dLbl>
            <c:dLbl>
              <c:idx val="2"/>
              <c:layout>
                <c:manualLayout>
                  <c:x val="-0.10185185185185186"/>
                  <c:y val="6.9464537806484504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343C-4E1F-885F-1A45BFAC2E49}"/>
                </c:ext>
              </c:extLst>
            </c:dLbl>
            <c:dLbl>
              <c:idx val="3"/>
              <c:layout>
                <c:manualLayout>
                  <c:x val="-0.12808641975308643"/>
                  <c:y val="-9.493486833552940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343C-4E1F-885F-1A45BFAC2E49}"/>
                </c:ext>
              </c:extLst>
            </c:dLbl>
            <c:spPr>
              <a:noFill/>
              <a:ln>
                <a:noFill/>
              </a:ln>
              <a:effectLst/>
            </c:spPr>
            <c:txPr>
              <a:bodyPr rot="0" spcFirstLastPara="1" vertOverflow="ellipsis" vert="horz" wrap="square" anchor="ctr" anchorCtr="1"/>
              <a:lstStyle/>
              <a:p>
                <a:pPr>
                  <a:defRPr sz="1800" b="0" i="0" u="none" strike="noStrike" kern="1200" baseline="0">
                    <a:gradFill>
                      <a:gsLst>
                        <a:gs pos="21239">
                          <a:schemeClr val="tx1"/>
                        </a:gs>
                        <a:gs pos="72000">
                          <a:schemeClr val="tx1"/>
                        </a:gs>
                      </a:gsLst>
                      <a:lin ang="5400000" scaled="0"/>
                    </a:gra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Sheet1!$A$2:$A$5</c:f>
              <c:strCache>
                <c:ptCount val="4"/>
                <c:pt idx="0">
                  <c:v>Q1</c:v>
                </c:pt>
                <c:pt idx="1">
                  <c:v>Q2</c:v>
                </c:pt>
                <c:pt idx="2">
                  <c:v>Q3</c:v>
                </c:pt>
                <c:pt idx="3">
                  <c:v>Q4</c:v>
                </c:pt>
              </c:strCache>
            </c:strRef>
          </c:cat>
          <c:val>
            <c:numRef>
              <c:f>Sheet1!$B$2:$B$5</c:f>
              <c:numCache>
                <c:formatCode>General</c:formatCode>
                <c:ptCount val="4"/>
                <c:pt idx="0">
                  <c:v>0.6</c:v>
                </c:pt>
                <c:pt idx="1">
                  <c:v>0.25</c:v>
                </c:pt>
                <c:pt idx="2">
                  <c:v>0.1</c:v>
                </c:pt>
                <c:pt idx="3">
                  <c:v>0.2</c:v>
                </c:pt>
              </c:numCache>
            </c:numRef>
          </c:val>
          <c:extLst>
            <c:ext xmlns:c16="http://schemas.microsoft.com/office/drawing/2014/chart" uri="{C3380CC4-5D6E-409C-BE32-E72D297353CC}">
              <c16:uniqueId val="{00000008-343C-4E1F-885F-1A45BFAC2E49}"/>
            </c:ext>
          </c:extLst>
        </c:ser>
        <c:dLbls>
          <c:showLegendKey val="0"/>
          <c:showVal val="1"/>
          <c:showCatName val="0"/>
          <c:showSerName val="0"/>
          <c:showPercent val="0"/>
          <c:showBubbleSize val="0"/>
          <c:showLeaderLines val="0"/>
        </c:dLbls>
        <c:firstSliceAng val="0"/>
        <c:holeSize val="50"/>
      </c:doughnutChart>
      <c:spPr>
        <a:noFill/>
        <a:ln>
          <a:noFill/>
        </a:ln>
        <a:effectLst/>
      </c:spPr>
    </c:plotArea>
    <c:legend>
      <c:legendPos val="r"/>
      <c:layout>
        <c:manualLayout>
          <c:xMode val="edge"/>
          <c:yMode val="edge"/>
          <c:x val="0.67881425976738097"/>
          <c:y val="0.73783869665438195"/>
          <c:w val="0.177293694541374"/>
          <c:h val="0.17182307879616701"/>
        </c:manualLayout>
      </c:layout>
      <c:overlay val="0"/>
      <c:spPr>
        <a:noFill/>
        <a:ln>
          <a:noFill/>
        </a:ln>
        <a:effectLst/>
      </c:spPr>
      <c:txPr>
        <a:bodyPr rot="0" spcFirstLastPara="1" vertOverflow="ellipsis" vert="horz" wrap="square" anchor="ctr" anchorCtr="1"/>
        <a:lstStyle/>
        <a:p>
          <a:pPr>
            <a:defRPr sz="1800" b="0" i="0" u="none" strike="noStrike" kern="1200" baseline="0">
              <a:gradFill>
                <a:gsLst>
                  <a:gs pos="21239">
                    <a:schemeClr val="tx1"/>
                  </a:gs>
                  <a:gs pos="72000">
                    <a:schemeClr val="tx1"/>
                  </a:gs>
                </a:gsLst>
                <a:lin ang="5400000" scaled="0"/>
              </a:gradFill>
              <a:latin typeface="+mn-lt"/>
              <a:ea typeface="+mn-ea"/>
              <a:cs typeface="+mn-cs"/>
            </a:defRPr>
          </a:pPr>
          <a:endParaRPr lang="en-US"/>
        </a:p>
      </c:txPr>
    </c:legend>
    <c:plotVisOnly val="1"/>
    <c:dispBlanksAs val="zero"/>
    <c:showDLblsOverMax val="0"/>
  </c:chart>
  <c:spPr>
    <a:noFill/>
    <a:ln w="9525" cap="flat" cmpd="sng" algn="ctr">
      <a:noFill/>
      <a:prstDash val="solid"/>
    </a:ln>
    <a:effectLst/>
  </c:spPr>
  <c:txPr>
    <a:bodyPr/>
    <a:lstStyle/>
    <a:p>
      <a:pPr>
        <a:defRPr sz="1800">
          <a:gradFill>
            <a:gsLst>
              <a:gs pos="21239">
                <a:schemeClr val="tx1"/>
              </a:gs>
              <a:gs pos="72000">
                <a:schemeClr val="tx1"/>
              </a:gs>
            </a:gsLst>
            <a:lin ang="5400000" scaled="0"/>
          </a:gra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7.7091960727131328E-2"/>
          <c:y val="0.16235216934941099"/>
          <c:w val="0.74600770389812388"/>
          <c:h val="0.66796875"/>
        </c:manualLayout>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4.25</c:v>
                </c:pt>
                <c:pt idx="1">
                  <c:v>2.5</c:v>
                </c:pt>
                <c:pt idx="2">
                  <c:v>3.5</c:v>
                </c:pt>
                <c:pt idx="3">
                  <c:v>4.5</c:v>
                </c:pt>
              </c:numCache>
            </c:numRef>
          </c:val>
          <c:extLst>
            <c:ext xmlns:c16="http://schemas.microsoft.com/office/drawing/2014/chart" uri="{C3380CC4-5D6E-409C-BE32-E72D297353CC}">
              <c16:uniqueId val="{00000000-EDDB-473F-B9B2-835C1F4DC01A}"/>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2.2999999999999998</c:v>
                </c:pt>
                <c:pt idx="1">
                  <c:v>4.4000000000000004</c:v>
                </c:pt>
                <c:pt idx="2">
                  <c:v>1.8</c:v>
                </c:pt>
                <c:pt idx="3">
                  <c:v>2.8</c:v>
                </c:pt>
              </c:numCache>
            </c:numRef>
          </c:val>
          <c:extLst>
            <c:ext xmlns:c16="http://schemas.microsoft.com/office/drawing/2014/chart" uri="{C3380CC4-5D6E-409C-BE32-E72D297353CC}">
              <c16:uniqueId val="{00000001-EDDB-473F-B9B2-835C1F4DC01A}"/>
            </c:ext>
          </c:extLst>
        </c:ser>
        <c:ser>
          <c:idx val="2"/>
          <c:order val="2"/>
          <c:tx>
            <c:strRef>
              <c:f>Sheet1!$D$1</c:f>
              <c:strCache>
                <c:ptCount val="1"/>
                <c:pt idx="0">
                  <c:v>Series 3</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EDDB-473F-B9B2-835C1F4DC01A}"/>
            </c:ext>
          </c:extLst>
        </c:ser>
        <c:dLbls>
          <c:showLegendKey val="0"/>
          <c:showVal val="0"/>
          <c:showCatName val="0"/>
          <c:showSerName val="0"/>
          <c:showPercent val="0"/>
          <c:showBubbleSize val="0"/>
        </c:dLbls>
        <c:gapWidth val="120"/>
        <c:axId val="-1196881104"/>
        <c:axId val="-1196888176"/>
      </c:barChart>
      <c:catAx>
        <c:axId val="-1196881104"/>
        <c:scaling>
          <c:orientation val="minMax"/>
        </c:scaling>
        <c:delete val="0"/>
        <c:axPos val="b"/>
        <c:numFmt formatCode="General" sourceLinked="0"/>
        <c:majorTickMark val="out"/>
        <c:minorTickMark val="none"/>
        <c:tickLblPos val="nextTo"/>
        <c:crossAx val="-1196888176"/>
        <c:crosses val="autoZero"/>
        <c:auto val="1"/>
        <c:lblAlgn val="ctr"/>
        <c:lblOffset val="100"/>
        <c:noMultiLvlLbl val="0"/>
      </c:catAx>
      <c:valAx>
        <c:axId val="-1196888176"/>
        <c:scaling>
          <c:orientation val="minMax"/>
          <c:max val="5"/>
        </c:scaling>
        <c:delete val="0"/>
        <c:axPos val="l"/>
        <c:majorGridlines/>
        <c:numFmt formatCode="General" sourceLinked="1"/>
        <c:majorTickMark val="out"/>
        <c:minorTickMark val="none"/>
        <c:tickLblPos val="nextTo"/>
        <c:crossAx val="-1196881104"/>
        <c:crosses val="autoZero"/>
        <c:crossBetween val="between"/>
        <c:minorUnit val="1"/>
      </c:valAx>
    </c:plotArea>
    <c:legend>
      <c:legendPos val="r"/>
      <c:layout>
        <c:manualLayout>
          <c:xMode val="edge"/>
          <c:yMode val="edge"/>
          <c:x val="0.84138135510838907"/>
          <c:y val="0.63329153305528074"/>
          <c:w val="0.15227848255079227"/>
          <c:h val="0.214616328523346"/>
        </c:manualLayout>
      </c:layout>
      <c:overlay val="0"/>
    </c:legend>
    <c:plotVisOnly val="1"/>
    <c:dispBlanksAs val="gap"/>
    <c:showDLblsOverMax val="0"/>
  </c:chart>
  <c:txPr>
    <a:bodyPr/>
    <a:lstStyle/>
    <a:p>
      <a:pPr>
        <a:defRPr sz="1800">
          <a:gradFill>
            <a:gsLst>
              <a:gs pos="24779">
                <a:schemeClr val="tx1"/>
              </a:gs>
              <a:gs pos="55000">
                <a:schemeClr val="tx1"/>
              </a:gs>
            </a:gsLst>
            <a:lin ang="5400000" scaled="0"/>
          </a:gradFil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manualLayout>
          <c:layoutTarget val="inner"/>
          <c:xMode val="edge"/>
          <c:yMode val="edge"/>
          <c:x val="4.8293381696155997E-2"/>
          <c:y val="0"/>
          <c:w val="0.58501467396844697"/>
          <c:h val="0.88213438509245801"/>
        </c:manualLayout>
      </c:layout>
      <c:doughnutChart>
        <c:varyColors val="1"/>
        <c:ser>
          <c:idx val="0"/>
          <c:order val="0"/>
          <c:tx>
            <c:strRef>
              <c:f>Sheet1!$B$1</c:f>
              <c:strCache>
                <c:ptCount val="1"/>
                <c:pt idx="0">
                  <c:v>Series 1</c:v>
                </c:pt>
              </c:strCache>
            </c:strRef>
          </c:tx>
          <c:dPt>
            <c:idx val="0"/>
            <c:bubble3D val="0"/>
            <c:spPr>
              <a:solidFill>
                <a:schemeClr val="accent6"/>
              </a:solidFill>
              <a:ln>
                <a:noFill/>
              </a:ln>
              <a:effectLst/>
            </c:spPr>
            <c:extLst>
              <c:ext xmlns:c16="http://schemas.microsoft.com/office/drawing/2014/chart" uri="{C3380CC4-5D6E-409C-BE32-E72D297353CC}">
                <c16:uniqueId val="{00000001-FC69-4F53-BE0A-89A2B0DE58C9}"/>
              </c:ext>
            </c:extLst>
          </c:dPt>
          <c:dPt>
            <c:idx val="1"/>
            <c:bubble3D val="0"/>
            <c:spPr>
              <a:solidFill>
                <a:schemeClr val="accent1"/>
              </a:solidFill>
              <a:ln>
                <a:noFill/>
              </a:ln>
              <a:effectLst/>
            </c:spPr>
            <c:extLst>
              <c:ext xmlns:c16="http://schemas.microsoft.com/office/drawing/2014/chart" uri="{C3380CC4-5D6E-409C-BE32-E72D297353CC}">
                <c16:uniqueId val="{00000003-FC69-4F53-BE0A-89A2B0DE58C9}"/>
              </c:ext>
            </c:extLst>
          </c:dPt>
          <c:dPt>
            <c:idx val="2"/>
            <c:bubble3D val="0"/>
            <c:spPr>
              <a:solidFill>
                <a:schemeClr val="accent4"/>
              </a:solidFill>
              <a:ln>
                <a:noFill/>
              </a:ln>
              <a:effectLst/>
            </c:spPr>
            <c:extLst>
              <c:ext xmlns:c16="http://schemas.microsoft.com/office/drawing/2014/chart" uri="{C3380CC4-5D6E-409C-BE32-E72D297353CC}">
                <c16:uniqueId val="{00000005-FC69-4F53-BE0A-89A2B0DE58C9}"/>
              </c:ext>
            </c:extLst>
          </c:dPt>
          <c:dPt>
            <c:idx val="3"/>
            <c:bubble3D val="0"/>
            <c:spPr>
              <a:solidFill>
                <a:schemeClr val="accent2"/>
              </a:solidFill>
              <a:ln>
                <a:noFill/>
              </a:ln>
              <a:effectLst/>
            </c:spPr>
            <c:extLst>
              <c:ext xmlns:c16="http://schemas.microsoft.com/office/drawing/2014/chart" uri="{C3380CC4-5D6E-409C-BE32-E72D297353CC}">
                <c16:uniqueId val="{00000007-FC69-4F53-BE0A-89A2B0DE58C9}"/>
              </c:ext>
            </c:extLst>
          </c:dPt>
          <c:dLbls>
            <c:dLbl>
              <c:idx val="0"/>
              <c:layout>
                <c:manualLayout>
                  <c:x val="0.13734567901234568"/>
                  <c:y val="4.6309691870989947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C69-4F53-BE0A-89A2B0DE58C9}"/>
                </c:ext>
              </c:extLst>
            </c:dLbl>
            <c:dLbl>
              <c:idx val="1"/>
              <c:layout>
                <c:manualLayout>
                  <c:x val="-0.10030864197530864"/>
                  <c:y val="0.13198262183232135"/>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C69-4F53-BE0A-89A2B0DE58C9}"/>
                </c:ext>
              </c:extLst>
            </c:dLbl>
            <c:dLbl>
              <c:idx val="2"/>
              <c:layout>
                <c:manualLayout>
                  <c:x val="-0.10185185185185186"/>
                  <c:y val="6.9464537806484504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FC69-4F53-BE0A-89A2B0DE58C9}"/>
                </c:ext>
              </c:extLst>
            </c:dLbl>
            <c:dLbl>
              <c:idx val="3"/>
              <c:layout>
                <c:manualLayout>
                  <c:x val="-0.12808641975308643"/>
                  <c:y val="-9.4934868335529402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FC69-4F53-BE0A-89A2B0DE58C9}"/>
                </c:ext>
              </c:extLst>
            </c:dLbl>
            <c:spPr>
              <a:noFill/>
              <a:ln>
                <a:noFill/>
              </a:ln>
              <a:effectLst/>
            </c:spPr>
            <c:txPr>
              <a:bodyPr rot="0" spcFirstLastPara="1" vertOverflow="ellipsis" vert="horz" wrap="square" anchor="ctr" anchorCtr="1"/>
              <a:lstStyle/>
              <a:p>
                <a:pPr>
                  <a:defRPr sz="1800" b="0" i="0" u="none" strike="noStrike" kern="1200" baseline="0">
                    <a:gradFill>
                      <a:gsLst>
                        <a:gs pos="21239">
                          <a:schemeClr val="tx1"/>
                        </a:gs>
                        <a:gs pos="72000">
                          <a:schemeClr val="tx1"/>
                        </a:gs>
                      </a:gsLst>
                      <a:lin ang="5400000" scaled="0"/>
                    </a:gra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Sheet1!$A$2:$A$5</c:f>
              <c:strCache>
                <c:ptCount val="4"/>
                <c:pt idx="0">
                  <c:v>Q1</c:v>
                </c:pt>
                <c:pt idx="1">
                  <c:v>Q2</c:v>
                </c:pt>
                <c:pt idx="2">
                  <c:v>Q3</c:v>
                </c:pt>
                <c:pt idx="3">
                  <c:v>Q4</c:v>
                </c:pt>
              </c:strCache>
            </c:strRef>
          </c:cat>
          <c:val>
            <c:numRef>
              <c:f>Sheet1!$B$2:$B$5</c:f>
              <c:numCache>
                <c:formatCode>General</c:formatCode>
                <c:ptCount val="4"/>
                <c:pt idx="0">
                  <c:v>0.6</c:v>
                </c:pt>
                <c:pt idx="1">
                  <c:v>0.25</c:v>
                </c:pt>
                <c:pt idx="2">
                  <c:v>0.1</c:v>
                </c:pt>
                <c:pt idx="3">
                  <c:v>0.2</c:v>
                </c:pt>
              </c:numCache>
            </c:numRef>
          </c:val>
          <c:extLst>
            <c:ext xmlns:c16="http://schemas.microsoft.com/office/drawing/2014/chart" uri="{C3380CC4-5D6E-409C-BE32-E72D297353CC}">
              <c16:uniqueId val="{00000008-FC69-4F53-BE0A-89A2B0DE58C9}"/>
            </c:ext>
          </c:extLst>
        </c:ser>
        <c:dLbls>
          <c:showLegendKey val="0"/>
          <c:showVal val="1"/>
          <c:showCatName val="0"/>
          <c:showSerName val="0"/>
          <c:showPercent val="0"/>
          <c:showBubbleSize val="0"/>
          <c:showLeaderLines val="0"/>
        </c:dLbls>
        <c:firstSliceAng val="0"/>
        <c:holeSize val="50"/>
      </c:doughnutChart>
      <c:spPr>
        <a:noFill/>
        <a:ln>
          <a:noFill/>
        </a:ln>
        <a:effectLst/>
      </c:spPr>
    </c:plotArea>
    <c:legend>
      <c:legendPos val="r"/>
      <c:layout>
        <c:manualLayout>
          <c:xMode val="edge"/>
          <c:yMode val="edge"/>
          <c:x val="0.67881425976738097"/>
          <c:y val="0.73783869665438195"/>
          <c:w val="0.177293694541374"/>
          <c:h val="0.17182307879616701"/>
        </c:manualLayout>
      </c:layout>
      <c:overlay val="0"/>
      <c:spPr>
        <a:noFill/>
        <a:ln>
          <a:noFill/>
        </a:ln>
        <a:effectLst/>
      </c:spPr>
      <c:txPr>
        <a:bodyPr rot="0" spcFirstLastPara="1" vertOverflow="ellipsis" vert="horz" wrap="square" anchor="ctr" anchorCtr="1"/>
        <a:lstStyle/>
        <a:p>
          <a:pPr>
            <a:defRPr sz="1800" b="0" i="0" u="none" strike="noStrike" kern="1200" baseline="0">
              <a:gradFill>
                <a:gsLst>
                  <a:gs pos="21239">
                    <a:schemeClr val="tx1"/>
                  </a:gs>
                  <a:gs pos="72000">
                    <a:schemeClr val="tx1"/>
                  </a:gs>
                </a:gsLst>
                <a:lin ang="5400000" scaled="0"/>
              </a:gradFill>
              <a:latin typeface="+mn-lt"/>
              <a:ea typeface="+mn-ea"/>
              <a:cs typeface="+mn-cs"/>
            </a:defRPr>
          </a:pPr>
          <a:endParaRPr lang="en-US"/>
        </a:p>
      </c:txPr>
    </c:legend>
    <c:plotVisOnly val="1"/>
    <c:dispBlanksAs val="zero"/>
    <c:showDLblsOverMax val="0"/>
  </c:chart>
  <c:spPr>
    <a:noFill/>
    <a:ln w="9525" cap="flat" cmpd="sng" algn="ctr">
      <a:noFill/>
      <a:prstDash val="solid"/>
    </a:ln>
    <a:effectLst/>
  </c:spPr>
  <c:txPr>
    <a:bodyPr/>
    <a:lstStyle/>
    <a:p>
      <a:pPr>
        <a:defRPr sz="1800">
          <a:gradFill>
            <a:gsLst>
              <a:gs pos="21239">
                <a:schemeClr val="tx1"/>
              </a:gs>
              <a:gs pos="72000">
                <a:schemeClr val="tx1"/>
              </a:gs>
            </a:gsLst>
            <a:lin ang="5400000" scaled="0"/>
          </a:gra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7.7091960727131328E-2"/>
          <c:y val="0.16235216934941099"/>
          <c:w val="0.74600770389812388"/>
          <c:h val="0.66796875"/>
        </c:manualLayout>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4.25</c:v>
                </c:pt>
                <c:pt idx="1">
                  <c:v>2.5</c:v>
                </c:pt>
                <c:pt idx="2">
                  <c:v>3.5</c:v>
                </c:pt>
                <c:pt idx="3">
                  <c:v>4.5</c:v>
                </c:pt>
              </c:numCache>
            </c:numRef>
          </c:val>
          <c:extLst>
            <c:ext xmlns:c16="http://schemas.microsoft.com/office/drawing/2014/chart" uri="{C3380CC4-5D6E-409C-BE32-E72D297353CC}">
              <c16:uniqueId val="{00000000-14AB-44E9-9B1A-96C7D81EED15}"/>
            </c:ext>
          </c:extLst>
        </c:ser>
        <c:ser>
          <c:idx val="1"/>
          <c:order val="1"/>
          <c:tx>
            <c:strRef>
              <c:f>Sheet1!$C$1</c:f>
              <c:strCache>
                <c:ptCount val="1"/>
                <c:pt idx="0">
                  <c:v>Series 2</c:v>
                </c:pt>
              </c:strCache>
            </c:strRef>
          </c:tx>
          <c:spPr>
            <a:solidFill>
              <a:schemeClr val="accent2"/>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2.2999999999999998</c:v>
                </c:pt>
                <c:pt idx="1">
                  <c:v>4.4000000000000004</c:v>
                </c:pt>
                <c:pt idx="2">
                  <c:v>1.8</c:v>
                </c:pt>
                <c:pt idx="3">
                  <c:v>2.8</c:v>
                </c:pt>
              </c:numCache>
            </c:numRef>
          </c:val>
          <c:extLst>
            <c:ext xmlns:c16="http://schemas.microsoft.com/office/drawing/2014/chart" uri="{C3380CC4-5D6E-409C-BE32-E72D297353CC}">
              <c16:uniqueId val="{00000001-14AB-44E9-9B1A-96C7D81EED15}"/>
            </c:ext>
          </c:extLst>
        </c:ser>
        <c:ser>
          <c:idx val="2"/>
          <c:order val="2"/>
          <c:tx>
            <c:strRef>
              <c:f>Sheet1!$D$1</c:f>
              <c:strCache>
                <c:ptCount val="1"/>
                <c:pt idx="0">
                  <c:v>Series 3</c:v>
                </c:pt>
              </c:strCache>
            </c:strRef>
          </c:tx>
          <c:spPr>
            <a:solidFill>
              <a:schemeClr val="accent4"/>
            </a:solidFill>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4AB-44E9-9B1A-96C7D81EED15}"/>
            </c:ext>
          </c:extLst>
        </c:ser>
        <c:dLbls>
          <c:showLegendKey val="0"/>
          <c:showVal val="0"/>
          <c:showCatName val="0"/>
          <c:showSerName val="0"/>
          <c:showPercent val="0"/>
          <c:showBubbleSize val="0"/>
        </c:dLbls>
        <c:gapWidth val="120"/>
        <c:axId val="-1196888720"/>
        <c:axId val="-1196885456"/>
      </c:barChart>
      <c:catAx>
        <c:axId val="-1196888720"/>
        <c:scaling>
          <c:orientation val="minMax"/>
        </c:scaling>
        <c:delete val="0"/>
        <c:axPos val="b"/>
        <c:numFmt formatCode="General" sourceLinked="0"/>
        <c:majorTickMark val="out"/>
        <c:minorTickMark val="none"/>
        <c:tickLblPos val="nextTo"/>
        <c:crossAx val="-1196885456"/>
        <c:crosses val="autoZero"/>
        <c:auto val="1"/>
        <c:lblAlgn val="ctr"/>
        <c:lblOffset val="100"/>
        <c:noMultiLvlLbl val="0"/>
      </c:catAx>
      <c:valAx>
        <c:axId val="-1196885456"/>
        <c:scaling>
          <c:orientation val="minMax"/>
          <c:max val="5"/>
        </c:scaling>
        <c:delete val="0"/>
        <c:axPos val="l"/>
        <c:majorGridlines/>
        <c:numFmt formatCode="General" sourceLinked="1"/>
        <c:majorTickMark val="out"/>
        <c:minorTickMark val="none"/>
        <c:tickLblPos val="nextTo"/>
        <c:crossAx val="-1196888720"/>
        <c:crosses val="autoZero"/>
        <c:crossBetween val="between"/>
        <c:minorUnit val="1"/>
      </c:valAx>
    </c:plotArea>
    <c:legend>
      <c:legendPos val="r"/>
      <c:layout>
        <c:manualLayout>
          <c:xMode val="edge"/>
          <c:yMode val="edge"/>
          <c:x val="0.84138135510838907"/>
          <c:y val="0.63329153305528074"/>
          <c:w val="0.15227848255079227"/>
          <c:h val="0.214616328523346"/>
        </c:manualLayout>
      </c:layout>
      <c:overlay val="0"/>
    </c:legend>
    <c:plotVisOnly val="1"/>
    <c:dispBlanksAs val="gap"/>
    <c:showDLblsOverMax val="0"/>
  </c:chart>
  <c:txPr>
    <a:bodyPr/>
    <a:lstStyle/>
    <a:p>
      <a:pPr>
        <a:defRPr sz="1800">
          <a:gradFill>
            <a:gsLst>
              <a:gs pos="24779">
                <a:schemeClr val="tx1"/>
              </a:gs>
              <a:gs pos="55000">
                <a:schemeClr val="tx1"/>
              </a:gs>
            </a:gsLst>
            <a:lin ang="5400000" scaled="0"/>
          </a:gradFill>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3/14/2016 8:30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3/14/2016 8:30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8:30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09073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3/14/2016 8:30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821096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3/14/2016 8:30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151120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3/14/2016 8:30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416374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3/14/2016 8:30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665809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3/14/2016 8:30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451370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3/14/2016 8:30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155012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3/14/2016 8:30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19179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7134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9192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3/14/2016 8:30 PM</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6474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8:30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35729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3/14/2016 8:30 PM</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7848598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9799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70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203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most of you will also participate in the Azure parts of this series, we’re using an</a:t>
            </a:r>
            <a:r>
              <a:rPr lang="en-US" baseline="0" dirty="0"/>
              <a:t> integrated sensor HAT-like (Hardware Attached on Top) board from GHI</a:t>
            </a:r>
          </a:p>
          <a:p>
            <a:endParaRPr lang="en-US" baseline="0" dirty="0"/>
          </a:p>
          <a:p>
            <a:r>
              <a:rPr lang="en-US" baseline="0" dirty="0"/>
              <a:t>This board was developed especially for Azure labs and simplifies connectivity to sensors in a way that lets you focus on Azure. It includes libraries which abstract away the underlying IO, much like you would have if you coded for a shield on an Arduino.”</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229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“If you are interested in the underlying IO and other capabilities on devices like the Raspberry Pi, or want to explore more with Azure and devices, we also have the Open Hack in this same room, starting on Day 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91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8:30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988887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TBD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0206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TBD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742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TBD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0909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this in</a:t>
            </a:r>
            <a:r>
              <a:rPr lang="en-US" baseline="0" dirty="0"/>
              <a:t> the last 5 minutes of the event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025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“Moore’s law tells us that computers are</a:t>
            </a:r>
            <a:r>
              <a:rPr lang="en-US" sz="900" b="0" i="0" kern="1200" baseline="0" dirty="0">
                <a:solidFill>
                  <a:schemeClr val="tx1"/>
                </a:solidFill>
                <a:effectLst/>
                <a:latin typeface="Segoe UI Light" pitchFamily="34" charset="0"/>
                <a:ea typeface="+mn-ea"/>
                <a:cs typeface="+mn-cs"/>
              </a:rPr>
              <a:t> still getting more powerful. </a:t>
            </a:r>
            <a:r>
              <a:rPr lang="en-US" sz="900" b="0" i="0" kern="1200" baseline="0" dirty="0" err="1">
                <a:solidFill>
                  <a:schemeClr val="tx1"/>
                </a:solidFill>
                <a:effectLst/>
                <a:latin typeface="Segoe UI Light" pitchFamily="34" charset="0"/>
                <a:ea typeface="+mn-ea"/>
                <a:cs typeface="+mn-cs"/>
              </a:rPr>
              <a:t>Koomey’s</a:t>
            </a:r>
            <a:r>
              <a:rPr lang="en-US" sz="900" b="0" i="0" kern="1200" baseline="0" dirty="0">
                <a:solidFill>
                  <a:schemeClr val="tx1"/>
                </a:solidFill>
                <a:effectLst/>
                <a:latin typeface="Segoe UI Light" pitchFamily="34" charset="0"/>
                <a:ea typeface="+mn-ea"/>
                <a:cs typeface="+mn-cs"/>
              </a:rPr>
              <a:t> law tells us that they also require a lot less power than they did in the past. And Metcalf’s law observes that computers are more valuable when they are more connected. All of these things apply directly to, and in fact enable, IoT.”</a:t>
            </a:r>
          </a:p>
          <a:p>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Reference:</a:t>
            </a:r>
          </a:p>
          <a:p>
            <a:r>
              <a:rPr lang="en-US" sz="900" b="0" i="0" kern="1200" dirty="0">
                <a:solidFill>
                  <a:schemeClr val="tx1"/>
                </a:solidFill>
                <a:effectLst/>
                <a:latin typeface="Segoe UI Light" pitchFamily="34" charset="0"/>
                <a:ea typeface="+mn-ea"/>
                <a:cs typeface="+mn-cs"/>
              </a:rPr>
              <a:t>The graphs are illustrations,</a:t>
            </a:r>
            <a:r>
              <a:rPr lang="en-US" sz="900" b="0" i="0" kern="1200" baseline="0" dirty="0">
                <a:solidFill>
                  <a:schemeClr val="tx1"/>
                </a:solidFill>
                <a:effectLst/>
                <a:latin typeface="Segoe UI Light" pitchFamily="34" charset="0"/>
                <a:ea typeface="+mn-ea"/>
                <a:cs typeface="+mn-cs"/>
              </a:rPr>
              <a:t> not exact values</a:t>
            </a: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i="0" kern="1200" dirty="0">
                <a:solidFill>
                  <a:schemeClr val="tx1"/>
                </a:solidFill>
                <a:effectLst/>
                <a:latin typeface="Segoe UI Light" pitchFamily="34" charset="0"/>
                <a:ea typeface="+mn-ea"/>
                <a:cs typeface="+mn-cs"/>
              </a:rPr>
              <a:t>Moore's law</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is the observation that the number of </a:t>
            </a:r>
            <a:r>
              <a:rPr lang="en-US" sz="900" b="0" i="0" u="none" strike="noStrike" kern="1200" dirty="0">
                <a:solidFill>
                  <a:schemeClr val="tx1"/>
                </a:solidFill>
                <a:effectLst/>
                <a:latin typeface="Segoe UI Light" pitchFamily="34" charset="0"/>
                <a:ea typeface="+mn-ea"/>
                <a:cs typeface="+mn-cs"/>
              </a:rPr>
              <a:t>transistors</a:t>
            </a:r>
            <a:r>
              <a:rPr lang="en-US" sz="900" b="0" i="0" kern="1200" dirty="0">
                <a:solidFill>
                  <a:schemeClr val="tx1"/>
                </a:solidFill>
                <a:effectLst/>
                <a:latin typeface="Segoe UI Light" pitchFamily="34" charset="0"/>
                <a:ea typeface="+mn-ea"/>
                <a:cs typeface="+mn-cs"/>
              </a:rPr>
              <a:t> in a dense </a:t>
            </a:r>
            <a:r>
              <a:rPr lang="en-US" sz="900" b="0" i="0" u="none" strike="noStrike" kern="1200" dirty="0">
                <a:solidFill>
                  <a:schemeClr val="tx1"/>
                </a:solidFill>
                <a:effectLst/>
                <a:latin typeface="Segoe UI Light" pitchFamily="34" charset="0"/>
                <a:ea typeface="+mn-ea"/>
                <a:cs typeface="+mn-cs"/>
              </a:rPr>
              <a:t>integrated circuit</a:t>
            </a:r>
            <a:r>
              <a:rPr lang="en-US" sz="900" b="0" i="0" kern="1200" dirty="0">
                <a:solidFill>
                  <a:schemeClr val="tx1"/>
                </a:solidFill>
                <a:effectLst/>
                <a:latin typeface="Segoe UI Light" pitchFamily="34" charset="0"/>
                <a:ea typeface="+mn-ea"/>
                <a:cs typeface="+mn-cs"/>
              </a:rPr>
              <a:t> doubles approximately every two years.</a:t>
            </a:r>
          </a:p>
          <a:p>
            <a:pPr marL="171450" indent="-171450">
              <a:buFont typeface="Arial" panose="020B0604020202020204" pitchFamily="34" charset="0"/>
              <a:buChar char="•"/>
            </a:pPr>
            <a:r>
              <a:rPr lang="en-US" sz="900" b="1" i="0" kern="1200" dirty="0">
                <a:solidFill>
                  <a:schemeClr val="tx1"/>
                </a:solidFill>
                <a:effectLst/>
                <a:latin typeface="Segoe UI Light" pitchFamily="34" charset="0"/>
                <a:ea typeface="+mn-ea"/>
                <a:cs typeface="+mn-cs"/>
              </a:rPr>
              <a:t>Metcalfe's law</a:t>
            </a:r>
            <a:r>
              <a:rPr lang="en-US" sz="900" b="0" i="0" kern="1200" dirty="0">
                <a:solidFill>
                  <a:schemeClr val="tx1"/>
                </a:solidFill>
                <a:effectLst/>
                <a:latin typeface="Segoe UI Light" pitchFamily="34" charset="0"/>
                <a:ea typeface="+mn-ea"/>
                <a:cs typeface="+mn-cs"/>
              </a:rPr>
              <a:t> states that the value of a </a:t>
            </a:r>
            <a:r>
              <a:rPr lang="en-US" sz="900" b="0" i="0" u="none" strike="noStrike" kern="1200" dirty="0">
                <a:solidFill>
                  <a:schemeClr val="tx1"/>
                </a:solidFill>
                <a:effectLst/>
                <a:latin typeface="Segoe UI Light" pitchFamily="34" charset="0"/>
                <a:ea typeface="+mn-ea"/>
                <a:cs typeface="+mn-cs"/>
              </a:rPr>
              <a:t>telecommunications network</a:t>
            </a:r>
            <a:r>
              <a:rPr lang="en-US" sz="900" b="0" i="0" kern="1200" dirty="0">
                <a:solidFill>
                  <a:schemeClr val="tx1"/>
                </a:solidFill>
                <a:effectLst/>
                <a:latin typeface="Segoe UI Light" pitchFamily="34" charset="0"/>
                <a:ea typeface="+mn-ea"/>
                <a:cs typeface="+mn-cs"/>
              </a:rPr>
              <a:t> is </a:t>
            </a:r>
            <a:r>
              <a:rPr lang="en-US" sz="900" b="0" i="0" u="none" strike="noStrike" kern="1200" dirty="0">
                <a:solidFill>
                  <a:schemeClr val="tx1"/>
                </a:solidFill>
                <a:effectLst/>
                <a:latin typeface="Segoe UI Light" pitchFamily="34" charset="0"/>
                <a:ea typeface="+mn-ea"/>
                <a:cs typeface="+mn-cs"/>
              </a:rPr>
              <a:t>proportional to the square</a:t>
            </a:r>
            <a:r>
              <a:rPr lang="en-US" sz="900" b="0" i="0" kern="1200" dirty="0">
                <a:solidFill>
                  <a:schemeClr val="tx1"/>
                </a:solidFill>
                <a:effectLst/>
                <a:latin typeface="Segoe UI Light" pitchFamily="34" charset="0"/>
                <a:ea typeface="+mn-ea"/>
                <a:cs typeface="+mn-cs"/>
              </a:rPr>
              <a:t> of the number of connected users of the system (</a:t>
            </a:r>
            <a:r>
              <a:rPr lang="en-US" sz="900" b="0" i="1" kern="1200" dirty="0">
                <a:solidFill>
                  <a:schemeClr val="tx1"/>
                </a:solidFill>
                <a:effectLst/>
                <a:latin typeface="Segoe UI Light" pitchFamily="34" charset="0"/>
                <a:ea typeface="+mn-ea"/>
                <a:cs typeface="+mn-cs"/>
              </a:rPr>
              <a:t>n</a:t>
            </a:r>
            <a:r>
              <a:rPr lang="en-US" sz="900" b="0" i="0" kern="1200" baseline="30000" dirty="0">
                <a:solidFill>
                  <a:schemeClr val="tx1"/>
                </a:solidFill>
                <a:effectLst/>
                <a:latin typeface="Segoe UI Light" pitchFamily="34" charset="0"/>
                <a:ea typeface="+mn-ea"/>
                <a:cs typeface="+mn-cs"/>
              </a:rPr>
              <a:t>2</a:t>
            </a:r>
            <a:r>
              <a:rPr lang="en-US" sz="900" b="0" i="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900" b="1" i="0" kern="1200" dirty="0" err="1">
                <a:solidFill>
                  <a:schemeClr val="tx1"/>
                </a:solidFill>
                <a:effectLst/>
                <a:latin typeface="Segoe UI Light" pitchFamily="34" charset="0"/>
                <a:ea typeface="+mn-ea"/>
                <a:cs typeface="+mn-cs"/>
              </a:rPr>
              <a:t>Koomey’s</a:t>
            </a:r>
            <a:r>
              <a:rPr lang="en-US" sz="900" b="1" i="0" kern="1200" dirty="0">
                <a:solidFill>
                  <a:schemeClr val="tx1"/>
                </a:solidFill>
                <a:effectLst/>
                <a:latin typeface="Segoe UI Light" pitchFamily="34" charset="0"/>
                <a:ea typeface="+mn-ea"/>
                <a:cs typeface="+mn-cs"/>
              </a:rPr>
              <a:t> law</a:t>
            </a:r>
            <a:r>
              <a:rPr lang="en-US" sz="900" b="0" i="0" kern="1200" dirty="0">
                <a:solidFill>
                  <a:schemeClr val="tx1"/>
                </a:solidFill>
                <a:effectLst/>
                <a:latin typeface="Segoe UI Light" pitchFamily="34" charset="0"/>
                <a:ea typeface="+mn-ea"/>
                <a:cs typeface="+mn-cs"/>
              </a:rPr>
              <a:t> describes a long-term trend in the </a:t>
            </a:r>
            <a:r>
              <a:rPr lang="en-US" sz="900" b="0" i="0" u="none" strike="noStrike" kern="1200" dirty="0">
                <a:solidFill>
                  <a:schemeClr val="tx1"/>
                </a:solidFill>
                <a:effectLst/>
                <a:latin typeface="Segoe UI Light" pitchFamily="34" charset="0"/>
                <a:ea typeface="+mn-ea"/>
                <a:cs typeface="+mn-cs"/>
              </a:rPr>
              <a:t>history of computing hardware</a:t>
            </a:r>
            <a:r>
              <a:rPr lang="en-US" sz="900" b="0" i="0" kern="1200" dirty="0">
                <a:solidFill>
                  <a:schemeClr val="tx1"/>
                </a:solidFill>
                <a:effectLst/>
                <a:latin typeface="Segoe UI Light" pitchFamily="34" charset="0"/>
                <a:ea typeface="+mn-ea"/>
                <a:cs typeface="+mn-cs"/>
              </a:rPr>
              <a:t>. The number of computations per </a:t>
            </a:r>
            <a:r>
              <a:rPr lang="en-US" sz="900" b="0" i="0" u="none" strike="noStrike" kern="1200" dirty="0">
                <a:solidFill>
                  <a:schemeClr val="tx1"/>
                </a:solidFill>
                <a:effectLst/>
                <a:latin typeface="Segoe UI Light" pitchFamily="34" charset="0"/>
                <a:ea typeface="+mn-ea"/>
                <a:cs typeface="+mn-cs"/>
              </a:rPr>
              <a:t>joule</a:t>
            </a:r>
            <a:r>
              <a:rPr lang="en-US" sz="900" b="0" i="0" kern="1200" dirty="0">
                <a:solidFill>
                  <a:schemeClr val="tx1"/>
                </a:solidFill>
                <a:effectLst/>
                <a:latin typeface="Segoe UI Light" pitchFamily="34" charset="0"/>
                <a:ea typeface="+mn-ea"/>
                <a:cs typeface="+mn-cs"/>
              </a:rPr>
              <a:t> of energy dissipated has been doubling approximately every 1.57 years. This trend has been remarkably stable since the 1950s (</a:t>
            </a:r>
            <a:r>
              <a:rPr lang="en-US" sz="900" b="0" i="1" u="none" strike="noStrike" kern="1200" dirty="0">
                <a:solidFill>
                  <a:schemeClr val="tx1"/>
                </a:solidFill>
                <a:effectLst/>
                <a:latin typeface="Segoe UI Light" pitchFamily="34" charset="0"/>
                <a:ea typeface="+mn-ea"/>
                <a:cs typeface="+mn-cs"/>
              </a:rPr>
              <a:t>R</a:t>
            </a:r>
            <a:r>
              <a:rPr lang="en-US" sz="900" b="0" i="0" u="none" strike="noStrike" kern="1200" baseline="30000" dirty="0">
                <a:solidFill>
                  <a:schemeClr val="tx1"/>
                </a:solidFill>
                <a:effectLst/>
                <a:latin typeface="Segoe UI Light" pitchFamily="34" charset="0"/>
                <a:ea typeface="+mn-ea"/>
                <a:cs typeface="+mn-cs"/>
              </a:rPr>
              <a:t>2</a:t>
            </a:r>
            <a:r>
              <a:rPr lang="en-US" sz="900" b="0" i="0" kern="1200" dirty="0">
                <a:solidFill>
                  <a:schemeClr val="tx1"/>
                </a:solidFill>
                <a:effectLst/>
                <a:latin typeface="Segoe UI Light" pitchFamily="34" charset="0"/>
                <a:ea typeface="+mn-ea"/>
                <a:cs typeface="+mn-cs"/>
              </a:rPr>
              <a:t> of over 98%) and has actually been somewhat faster than </a:t>
            </a:r>
            <a:r>
              <a:rPr lang="en-US" sz="900" b="0" i="0" u="none" strike="noStrike" kern="1200" dirty="0">
                <a:solidFill>
                  <a:schemeClr val="tx1"/>
                </a:solidFill>
                <a:effectLst/>
                <a:latin typeface="Segoe UI Light" pitchFamily="34" charset="0"/>
                <a:ea typeface="+mn-ea"/>
                <a:cs typeface="+mn-cs"/>
              </a:rPr>
              <a:t>Moore’s law</a:t>
            </a:r>
            <a:r>
              <a:rPr lang="en-US" sz="900" b="0" i="0"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Jonathan </a:t>
            </a:r>
            <a:r>
              <a:rPr lang="en-US" sz="900" b="0" i="0" u="none" strike="noStrike" kern="1200" dirty="0" err="1">
                <a:solidFill>
                  <a:schemeClr val="tx1"/>
                </a:solidFill>
                <a:effectLst/>
                <a:latin typeface="Segoe UI Light" pitchFamily="34" charset="0"/>
                <a:ea typeface="+mn-ea"/>
                <a:cs typeface="+mn-cs"/>
              </a:rPr>
              <a:t>Koomey</a:t>
            </a:r>
            <a:r>
              <a:rPr lang="en-US" sz="900" b="0" i="0" kern="1200" dirty="0">
                <a:solidFill>
                  <a:schemeClr val="tx1"/>
                </a:solidFill>
                <a:effectLst/>
                <a:latin typeface="Segoe UI Light" pitchFamily="34" charset="0"/>
                <a:ea typeface="+mn-ea"/>
                <a:cs typeface="+mn-cs"/>
              </a:rPr>
              <a:t> articulated the trend as follows: "at a fixed computing load, the amount of battery you need will fall by a factor of two every year and a half."</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C1E1D8D-1204-4C11-9A99-DC3CBA832A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3444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3/14/2016 8:30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3/14/2016 8:30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483740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3/14/2016 8:30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0614183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37</a:t>
            </a:fld>
            <a:endParaRPr lang="en-US" dirty="0"/>
          </a:p>
        </p:txBody>
      </p:sp>
      <p:sp>
        <p:nvSpPr>
          <p:cNvPr id="10" name="Date Placeholder 9"/>
          <p:cNvSpPr>
            <a:spLocks noGrp="1"/>
          </p:cNvSpPr>
          <p:nvPr>
            <p:ph type="dt" idx="13"/>
          </p:nvPr>
        </p:nvSpPr>
        <p:spPr/>
        <p:txBody>
          <a:bodyPr/>
          <a:lstStyle/>
          <a:p>
            <a:fld id="{79687EF5-0895-448F-A4AC-188A0D571FCC}" type="datetime8">
              <a:rPr lang="en-US" smtClean="0"/>
              <a:t>3/14/2016 8:30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38835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3/14/2016 8:30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594817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53B9473-204C-4147-A2E0-C3E143278840}" type="datetime8">
              <a:rPr lang="en-US" smtClean="0"/>
              <a:t>3/14/2016 8:30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39</a:t>
            </a:fld>
            <a:endParaRPr lang="en-US" dirty="0"/>
          </a:p>
        </p:txBody>
      </p:sp>
    </p:spTree>
    <p:extLst>
      <p:ext uri="{BB962C8B-B14F-4D97-AF65-F5344CB8AC3E}">
        <p14:creationId xmlns:p14="http://schemas.microsoft.com/office/powerpoint/2010/main" val="26787986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8:30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42470010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developer type photo.</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3/14/2016 8:30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05656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6" name="Date Placeholder 5"/>
          <p:cNvSpPr>
            <a:spLocks noGrp="1"/>
          </p:cNvSpPr>
          <p:nvPr>
            <p:ph type="dt" idx="12"/>
          </p:nvPr>
        </p:nvSpPr>
        <p:spPr/>
        <p:txBody>
          <a:bodyPr/>
          <a:lstStyle/>
          <a:p>
            <a:fld id="{E43B0448-36A8-43CB-A041-FFAB3DD1409A}" type="datetime8">
              <a:rPr lang="en-US" smtClean="0">
                <a:solidFill>
                  <a:prstClr val="black"/>
                </a:solidFill>
              </a:rPr>
              <a:pPr/>
              <a:t>3/14/2016 8:30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923857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3/14/2016 8:30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431190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“IoT is gaining momentum. Back</a:t>
            </a:r>
            <a:r>
              <a:rPr lang="en-US" baseline="0" dirty="0"/>
              <a:t> just a few years ago, the uses for IoT were pretty limited. Mostly smart embedded devices doing PC-like things, as well as many of the scenarios carried over from decades of embedded computing.”</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8:30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190021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text</a:t>
            </a:r>
            <a:r>
              <a:rPr lang="en-US" baseline="0" dirty="0"/>
              <a:t> black in master.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3/14/2016 8:30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7535739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52</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3/14/2016 8:30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937951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9AF79BC0-7BC2-4444-8D01-A1A1A5DBD253}" type="datetime8">
              <a:rPr lang="en-US" smtClean="0">
                <a:solidFill>
                  <a:prstClr val="black"/>
                </a:solidFill>
              </a:rPr>
              <a:t>3/14/2016 8:30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603928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Update phone image</a:t>
            </a:r>
            <a:r>
              <a:rPr lang="en-US" baseline="0" dirty="0"/>
              <a:t> to a Microsoft phone.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3/14/2016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3551786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latin typeface="Segoe"/>
              </a:rPr>
              <a:t>Speakers: </a:t>
            </a:r>
            <a:r>
              <a:rPr lang="en-US" dirty="0">
                <a:latin typeface="Segoe"/>
              </a:rPr>
              <a:t>Please note this slide will be updated with your session’s QR code during the scrub process which</a:t>
            </a:r>
            <a:r>
              <a:rPr lang="en-US" baseline="0" dirty="0">
                <a:latin typeface="Segoe"/>
              </a:rPr>
              <a:t> is </a:t>
            </a:r>
            <a:r>
              <a:rPr lang="en-US" dirty="0">
                <a:latin typeface="Segoe"/>
              </a:rPr>
              <a:t>outlined</a:t>
            </a:r>
            <a:r>
              <a:rPr lang="en-US" baseline="0" dirty="0">
                <a:latin typeface="Segoe"/>
              </a:rPr>
              <a:t> on side 3. Attendees can scan the QR code for access to your session’s </a:t>
            </a:r>
            <a:r>
              <a:rPr lang="en-US" baseline="0" dirty="0" err="1">
                <a:latin typeface="Segoe"/>
              </a:rPr>
              <a:t>eval</a:t>
            </a:r>
            <a:r>
              <a:rPr lang="en-US" baseline="0" dirty="0">
                <a:latin typeface="Segoe"/>
              </a:rPr>
              <a:t>.</a:t>
            </a:r>
            <a:endParaRPr lang="en-US" dirty="0">
              <a:latin typeface="Segoe"/>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3/14/2016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5468682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8:30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7722721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8:30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0444091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3/14/2016 8:30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0624321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solidFill>
                  <a:prstClr val="black"/>
                </a:solidFill>
              </a:rPr>
              <a:pPr/>
              <a:t>3/14/2016 8:30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60</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32498182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53B9473-204C-4147-A2E0-C3E143278840}" type="datetime8">
              <a:rPr lang="en-US" smtClean="0">
                <a:solidFill>
                  <a:prstClr val="black"/>
                </a:solidFill>
              </a:rPr>
              <a:pPr/>
              <a:t>3/14/2016 8:30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3069815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today, we’re seeing IoT everywhere,</a:t>
            </a:r>
            <a:r>
              <a:rPr lang="en-US" baseline="0" dirty="0"/>
              <a:t> with devices that are smarter because they are both more powerful and more connected.”</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8:30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153088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8:30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5929598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developer type photo.</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3/14/2016 8:30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3638970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3/14/2016 8:30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8602578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text</a:t>
            </a:r>
            <a:r>
              <a:rPr lang="en-US" baseline="0" dirty="0"/>
              <a:t> black in master.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3/14/2016 8:30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41227387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73</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3/14/2016 8:30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6135291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9AF79BC0-7BC2-4444-8D01-A1A1A5DBD253}" type="datetime8">
              <a:rPr lang="en-US" smtClean="0">
                <a:solidFill>
                  <a:prstClr val="black"/>
                </a:solidFill>
              </a:rPr>
              <a:t>3/14/2016 8:30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7445162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Update phone image</a:t>
            </a:r>
            <a:r>
              <a:rPr lang="en-US" baseline="0" dirty="0"/>
              <a:t> to a Microsoft phone.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3/14/2016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4899168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latin typeface="Segoe"/>
              </a:rPr>
              <a:t>Speakers: </a:t>
            </a:r>
            <a:r>
              <a:rPr lang="en-US" dirty="0">
                <a:latin typeface="Segoe"/>
              </a:rPr>
              <a:t>Please note this slide will be updated with your session’s QR code during the scrub process which</a:t>
            </a:r>
            <a:r>
              <a:rPr lang="en-US" baseline="0" dirty="0">
                <a:latin typeface="Segoe"/>
              </a:rPr>
              <a:t> is </a:t>
            </a:r>
            <a:r>
              <a:rPr lang="en-US" dirty="0">
                <a:latin typeface="Segoe"/>
              </a:rPr>
              <a:t>outlined</a:t>
            </a:r>
            <a:r>
              <a:rPr lang="en-US" baseline="0" dirty="0">
                <a:latin typeface="Segoe"/>
              </a:rPr>
              <a:t> on side 3. Attendees can scan the QR code for access to your session’s </a:t>
            </a:r>
            <a:r>
              <a:rPr lang="en-US" baseline="0" dirty="0" err="1">
                <a:latin typeface="Segoe"/>
              </a:rPr>
              <a:t>eval</a:t>
            </a:r>
            <a:r>
              <a:rPr lang="en-US" baseline="0" dirty="0">
                <a:latin typeface="Segoe"/>
              </a:rPr>
              <a:t>.</a:t>
            </a:r>
            <a:endParaRPr lang="en-US" dirty="0">
              <a:latin typeface="Segoe"/>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3/14/2016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39229004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Dark gray background.</a:t>
            </a: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3/14/2016 8:30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55649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“Today, you</a:t>
            </a:r>
            <a:r>
              <a:rPr lang="en-IN" baseline="0" dirty="0"/>
              <a:t> can buy a very powerful device for $35 or less, connect it to services like Azure, develop for it using commercial-grade tools like Visual Studio, and save your company, or your clients, a ton of money due to the intelligence gained and automation performed.”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160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our free client operating</a:t>
            </a:r>
            <a:r>
              <a:rPr lang="en-US" baseline="0" dirty="0"/>
              <a:t> system</a:t>
            </a:r>
            <a:r>
              <a:rPr lang="en-US" dirty="0"/>
              <a:t> that addresses part</a:t>
            </a:r>
            <a:r>
              <a:rPr lang="en-US" baseline="0" dirty="0"/>
              <a:t> of this category: Windows 10 IoT Core</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3/14/2016 8:30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361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3/14/2016 8:30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861319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3/14/2016 8:30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202220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481796"/>
            <a:ext cx="11889564" cy="917575"/>
          </a:xfrm>
        </p:spPr>
        <p:txBody>
          <a:bodyPr/>
          <a:lstStyle>
            <a:lvl1pPr marL="0" algn="l" defTabSz="951028" rtl="0" eaLnBrk="1" fontAlgn="base" latinLnBrk="0" hangingPunct="1">
              <a:lnSpc>
                <a:spcPct val="90000"/>
              </a:lnSpc>
              <a:spcBef>
                <a:spcPct val="0"/>
              </a:spcBef>
              <a:spcAft>
                <a:spcPct val="0"/>
              </a:spcAft>
              <a:buNone/>
              <a:defRPr lang="en-US" sz="5507" kern="1200" dirty="0">
                <a:gradFill>
                  <a:gsLst>
                    <a:gs pos="0">
                      <a:srgbClr val="FFFFFF"/>
                    </a:gs>
                    <a:gs pos="100000">
                      <a:srgbClr val="FFFFFF"/>
                    </a:gs>
                  </a:gsLst>
                  <a:lin ang="5400000" scaled="0"/>
                </a:gradFill>
                <a:latin typeface="Segoe UI Light"/>
                <a:ea typeface="+mn-ea"/>
                <a:cs typeface="+mn-cs"/>
              </a:defRPr>
            </a:lvl1pPr>
          </a:lstStyle>
          <a:p>
            <a:r>
              <a:rPr lang="en-US" dirty="0"/>
              <a:t>Click to edit Master title style</a:t>
            </a:r>
          </a:p>
        </p:txBody>
      </p:sp>
    </p:spTree>
    <p:extLst>
      <p:ext uri="{BB962C8B-B14F-4D97-AF65-F5344CB8AC3E}">
        <p14:creationId xmlns:p14="http://schemas.microsoft.com/office/powerpoint/2010/main" val="6630361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93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85363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45218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341" r:id="rId24"/>
    <p:sldLayoutId id="2147484342" r:id="rId25"/>
    <p:sldLayoutId id="2147484343" r:id="rId26"/>
    <p:sldLayoutId id="2147484344"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emf"/><Relationship Id="rId7" Type="http://schemas.openxmlformats.org/officeDocument/2006/relationships/image" Target="../media/image117.emf"/><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116.emf"/><Relationship Id="rId11" Type="http://schemas.openxmlformats.org/officeDocument/2006/relationships/image" Target="../media/image121.png"/><Relationship Id="rId5" Type="http://schemas.openxmlformats.org/officeDocument/2006/relationships/image" Target="../media/image115.emf"/><Relationship Id="rId10" Type="http://schemas.openxmlformats.org/officeDocument/2006/relationships/image" Target="../media/image120.jpeg"/><Relationship Id="rId4" Type="http://schemas.openxmlformats.org/officeDocument/2006/relationships/image" Target="../media/image114.emf"/><Relationship Id="rId9" Type="http://schemas.openxmlformats.org/officeDocument/2006/relationships/image" Target="../media/image119.png"/></Relationships>
</file>

<file path=ppt/slides/_rels/slide11.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122.png"/><Relationship Id="rId4" Type="http://schemas.openxmlformats.org/officeDocument/2006/relationships/image" Target="../media/image114.emf"/></Relationships>
</file>

<file path=ppt/slides/_rels/slide12.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123.emf"/><Relationship Id="rId5" Type="http://schemas.openxmlformats.org/officeDocument/2006/relationships/image" Target="../media/image117.emf"/><Relationship Id="rId4" Type="http://schemas.openxmlformats.org/officeDocument/2006/relationships/image" Target="../media/image114.emf"/></Relationships>
</file>

<file path=ppt/slides/_rels/slide13.xml.rels><?xml version="1.0" encoding="UTF-8" standalone="yes"?>
<Relationships xmlns="http://schemas.openxmlformats.org/package/2006/relationships"><Relationship Id="rId13" Type="http://schemas.openxmlformats.org/officeDocument/2006/relationships/image" Target="../media/image128.jpeg"/><Relationship Id="rId18" Type="http://schemas.openxmlformats.org/officeDocument/2006/relationships/image" Target="../media/image133.png"/><Relationship Id="rId26" Type="http://schemas.openxmlformats.org/officeDocument/2006/relationships/image" Target="../media/image141.png"/><Relationship Id="rId39" Type="http://schemas.openxmlformats.org/officeDocument/2006/relationships/image" Target="../media/image154.png"/><Relationship Id="rId21" Type="http://schemas.openxmlformats.org/officeDocument/2006/relationships/image" Target="../media/image136.png"/><Relationship Id="rId34" Type="http://schemas.openxmlformats.org/officeDocument/2006/relationships/image" Target="../media/image149.jpeg"/><Relationship Id="rId42" Type="http://schemas.openxmlformats.org/officeDocument/2006/relationships/image" Target="../media/image157.jpeg"/><Relationship Id="rId47" Type="http://schemas.openxmlformats.org/officeDocument/2006/relationships/image" Target="../media/image162.jpeg"/><Relationship Id="rId50" Type="http://schemas.openxmlformats.org/officeDocument/2006/relationships/image" Target="../media/image164.jpeg"/><Relationship Id="rId55" Type="http://schemas.openxmlformats.org/officeDocument/2006/relationships/image" Target="../media/image168.png"/><Relationship Id="rId7" Type="http://schemas.openxmlformats.org/officeDocument/2006/relationships/image" Target="../media/image125.jpeg"/><Relationship Id="rId12" Type="http://schemas.openxmlformats.org/officeDocument/2006/relationships/hyperlink" Target="http://www.bing.com/images/search?q=abb+logo&amp;id=EF653A72C06E632F890E1CB5C0A4D079DAB93C29&amp;FORM=IQFRBA" TargetMode="External"/><Relationship Id="rId17" Type="http://schemas.openxmlformats.org/officeDocument/2006/relationships/image" Target="../media/image132.png"/><Relationship Id="rId25" Type="http://schemas.openxmlformats.org/officeDocument/2006/relationships/image" Target="../media/image140.png"/><Relationship Id="rId33" Type="http://schemas.openxmlformats.org/officeDocument/2006/relationships/image" Target="../media/image148.jpeg"/><Relationship Id="rId38" Type="http://schemas.openxmlformats.org/officeDocument/2006/relationships/image" Target="../media/image153.png"/><Relationship Id="rId46" Type="http://schemas.openxmlformats.org/officeDocument/2006/relationships/image" Target="../media/image161.png"/><Relationship Id="rId2" Type="http://schemas.openxmlformats.org/officeDocument/2006/relationships/notesSlide" Target="../notesSlides/notesSlide11.xml"/><Relationship Id="rId16" Type="http://schemas.openxmlformats.org/officeDocument/2006/relationships/image" Target="../media/image131.png"/><Relationship Id="rId20" Type="http://schemas.openxmlformats.org/officeDocument/2006/relationships/image" Target="../media/image135.jpeg"/><Relationship Id="rId29" Type="http://schemas.openxmlformats.org/officeDocument/2006/relationships/image" Target="../media/image144.png"/><Relationship Id="rId41" Type="http://schemas.openxmlformats.org/officeDocument/2006/relationships/image" Target="../media/image156.png"/><Relationship Id="rId54" Type="http://schemas.openxmlformats.org/officeDocument/2006/relationships/image" Target="../media/image167.png"/><Relationship Id="rId1" Type="http://schemas.openxmlformats.org/officeDocument/2006/relationships/slideLayout" Target="../slideLayouts/slideLayout25.xml"/><Relationship Id="rId6" Type="http://schemas.openxmlformats.org/officeDocument/2006/relationships/hyperlink" Target="http://www.bing.com/images/search?q=schneider+logo&amp;id=F02122503E2D3252B21B73572DA80F57910227FA&amp;FORM=IQFRBA" TargetMode="External"/><Relationship Id="rId11" Type="http://schemas.openxmlformats.org/officeDocument/2006/relationships/image" Target="../media/image127.gif"/><Relationship Id="rId24" Type="http://schemas.openxmlformats.org/officeDocument/2006/relationships/image" Target="../media/image139.png"/><Relationship Id="rId32" Type="http://schemas.openxmlformats.org/officeDocument/2006/relationships/image" Target="../media/image147.png"/><Relationship Id="rId37" Type="http://schemas.openxmlformats.org/officeDocument/2006/relationships/image" Target="../media/image152.png"/><Relationship Id="rId40" Type="http://schemas.openxmlformats.org/officeDocument/2006/relationships/image" Target="../media/image155.png"/><Relationship Id="rId45" Type="http://schemas.openxmlformats.org/officeDocument/2006/relationships/image" Target="../media/image160.png"/><Relationship Id="rId53" Type="http://schemas.openxmlformats.org/officeDocument/2006/relationships/image" Target="../media/image166.jpeg"/><Relationship Id="rId5" Type="http://schemas.openxmlformats.org/officeDocument/2006/relationships/image" Target="../media/image124.png"/><Relationship Id="rId15" Type="http://schemas.openxmlformats.org/officeDocument/2006/relationships/image" Target="../media/image130.png"/><Relationship Id="rId23" Type="http://schemas.openxmlformats.org/officeDocument/2006/relationships/image" Target="../media/image138.png"/><Relationship Id="rId28" Type="http://schemas.openxmlformats.org/officeDocument/2006/relationships/image" Target="../media/image143.jpeg"/><Relationship Id="rId36" Type="http://schemas.openxmlformats.org/officeDocument/2006/relationships/image" Target="../media/image151.png"/><Relationship Id="rId49" Type="http://schemas.openxmlformats.org/officeDocument/2006/relationships/image" Target="../media/image163.png"/><Relationship Id="rId10" Type="http://schemas.openxmlformats.org/officeDocument/2006/relationships/hyperlink" Target="http://www.slb.com/" TargetMode="External"/><Relationship Id="rId19" Type="http://schemas.openxmlformats.org/officeDocument/2006/relationships/image" Target="../media/image134.jpeg"/><Relationship Id="rId31" Type="http://schemas.openxmlformats.org/officeDocument/2006/relationships/image" Target="../media/image146.jpeg"/><Relationship Id="rId44" Type="http://schemas.openxmlformats.org/officeDocument/2006/relationships/image" Target="../media/image159.png"/><Relationship Id="rId52" Type="http://schemas.openxmlformats.org/officeDocument/2006/relationships/image" Target="../media/image165.jpeg"/><Relationship Id="rId4" Type="http://schemas.openxmlformats.org/officeDocument/2006/relationships/image" Target="../media/image114.emf"/><Relationship Id="rId9" Type="http://schemas.openxmlformats.org/officeDocument/2006/relationships/image" Target="../media/image126.jpeg"/><Relationship Id="rId14" Type="http://schemas.openxmlformats.org/officeDocument/2006/relationships/image" Target="../media/image129.gif"/><Relationship Id="rId22" Type="http://schemas.openxmlformats.org/officeDocument/2006/relationships/image" Target="../media/image137.png"/><Relationship Id="rId27" Type="http://schemas.openxmlformats.org/officeDocument/2006/relationships/image" Target="../media/image142.jpeg"/><Relationship Id="rId30" Type="http://schemas.openxmlformats.org/officeDocument/2006/relationships/image" Target="../media/image145.jpeg"/><Relationship Id="rId35" Type="http://schemas.openxmlformats.org/officeDocument/2006/relationships/image" Target="../media/image150.png"/><Relationship Id="rId43" Type="http://schemas.openxmlformats.org/officeDocument/2006/relationships/image" Target="../media/image158.jpeg"/><Relationship Id="rId48" Type="http://schemas.openxmlformats.org/officeDocument/2006/relationships/hyperlink" Target="http://www.asd.gov.au/infosec/irap/index.htm" TargetMode="External"/><Relationship Id="rId8" Type="http://schemas.openxmlformats.org/officeDocument/2006/relationships/hyperlink" Target="http://www.bing.com/images/search?q=johnson+controls+logo&amp;id=004B69F8ED93CF64AD61A2663CD876B70C8E08EC&amp;FORM=IQFRBA" TargetMode="External"/><Relationship Id="rId51" Type="http://schemas.openxmlformats.org/officeDocument/2006/relationships/hyperlink" Target="https://www.fisc.or.jp/" TargetMode="External"/><Relationship Id="rId3" Type="http://schemas.openxmlformats.org/officeDocument/2006/relationships/image" Target="../media/image113.emf"/></Relationships>
</file>

<file path=ppt/slides/_rels/slide14.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114.emf"/></Relationships>
</file>

<file path=ppt/slides/_rels/slide15.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png"/><Relationship Id="rId3" Type="http://schemas.openxmlformats.org/officeDocument/2006/relationships/image" Target="../media/image113.emf"/><Relationship Id="rId7" Type="http://schemas.openxmlformats.org/officeDocument/2006/relationships/image" Target="../media/image171.png"/><Relationship Id="rId12" Type="http://schemas.openxmlformats.org/officeDocument/2006/relationships/image" Target="../media/image176.png"/><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170.png"/><Relationship Id="rId11" Type="http://schemas.openxmlformats.org/officeDocument/2006/relationships/image" Target="../media/image175.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14.emf"/><Relationship Id="rId9" Type="http://schemas.openxmlformats.org/officeDocument/2006/relationships/image" Target="../media/image173.png"/><Relationship Id="rId14" Type="http://schemas.openxmlformats.org/officeDocument/2006/relationships/image" Target="../media/image178.emf"/></Relationships>
</file>

<file path=ppt/slides/_rels/slide1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114.emf"/></Relationships>
</file>

<file path=ppt/slides/_rels/slide17.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hyperlink" Target="http://www.intel.com/" TargetMode="External"/><Relationship Id="rId18" Type="http://schemas.openxmlformats.org/officeDocument/2006/relationships/image" Target="../media/image191.png"/><Relationship Id="rId26" Type="http://schemas.openxmlformats.org/officeDocument/2006/relationships/image" Target="../media/image199.png"/><Relationship Id="rId3" Type="http://schemas.openxmlformats.org/officeDocument/2006/relationships/image" Target="../media/image113.emf"/><Relationship Id="rId21" Type="http://schemas.openxmlformats.org/officeDocument/2006/relationships/image" Target="../media/image194.jpg"/><Relationship Id="rId7" Type="http://schemas.openxmlformats.org/officeDocument/2006/relationships/image" Target="../media/image181.png"/><Relationship Id="rId12" Type="http://schemas.openxmlformats.org/officeDocument/2006/relationships/image" Target="../media/image186.png"/><Relationship Id="rId17" Type="http://schemas.openxmlformats.org/officeDocument/2006/relationships/image" Target="../media/image190.png"/><Relationship Id="rId25" Type="http://schemas.openxmlformats.org/officeDocument/2006/relationships/image" Target="../media/image198.png"/><Relationship Id="rId2" Type="http://schemas.openxmlformats.org/officeDocument/2006/relationships/notesSlide" Target="../notesSlides/notesSlide15.xml"/><Relationship Id="rId16" Type="http://schemas.openxmlformats.org/officeDocument/2006/relationships/image" Target="../media/image189.jpeg"/><Relationship Id="rId20" Type="http://schemas.openxmlformats.org/officeDocument/2006/relationships/image" Target="../media/image193.png"/><Relationship Id="rId29" Type="http://schemas.openxmlformats.org/officeDocument/2006/relationships/image" Target="../media/image202.png"/><Relationship Id="rId1" Type="http://schemas.openxmlformats.org/officeDocument/2006/relationships/slideLayout" Target="../slideLayouts/slideLayout25.xml"/><Relationship Id="rId6" Type="http://schemas.openxmlformats.org/officeDocument/2006/relationships/image" Target="../media/image180.png"/><Relationship Id="rId11" Type="http://schemas.openxmlformats.org/officeDocument/2006/relationships/image" Target="../media/image185.png"/><Relationship Id="rId24" Type="http://schemas.openxmlformats.org/officeDocument/2006/relationships/image" Target="../media/image197.png"/><Relationship Id="rId5" Type="http://schemas.openxmlformats.org/officeDocument/2006/relationships/image" Target="../media/image179.png"/><Relationship Id="rId15" Type="http://schemas.openxmlformats.org/officeDocument/2006/relationships/image" Target="../media/image188.png"/><Relationship Id="rId23" Type="http://schemas.openxmlformats.org/officeDocument/2006/relationships/image" Target="../media/image196.png"/><Relationship Id="rId28" Type="http://schemas.openxmlformats.org/officeDocument/2006/relationships/image" Target="../media/image201.jpeg"/><Relationship Id="rId10" Type="http://schemas.openxmlformats.org/officeDocument/2006/relationships/image" Target="../media/image184.png"/><Relationship Id="rId19" Type="http://schemas.openxmlformats.org/officeDocument/2006/relationships/image" Target="../media/image192.png"/><Relationship Id="rId31" Type="http://schemas.openxmlformats.org/officeDocument/2006/relationships/image" Target="../media/image204.png"/><Relationship Id="rId4" Type="http://schemas.openxmlformats.org/officeDocument/2006/relationships/image" Target="../media/image114.emf"/><Relationship Id="rId9" Type="http://schemas.openxmlformats.org/officeDocument/2006/relationships/image" Target="../media/image183.jpeg"/><Relationship Id="rId14" Type="http://schemas.openxmlformats.org/officeDocument/2006/relationships/image" Target="../media/image187.jpeg"/><Relationship Id="rId22" Type="http://schemas.openxmlformats.org/officeDocument/2006/relationships/image" Target="../media/image195.png"/><Relationship Id="rId27" Type="http://schemas.openxmlformats.org/officeDocument/2006/relationships/image" Target="../media/image200.png"/><Relationship Id="rId30" Type="http://schemas.openxmlformats.org/officeDocument/2006/relationships/image" Target="../media/image203.png"/></Relationships>
</file>

<file path=ppt/slides/_rels/slide18.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113.emf"/><Relationship Id="rId7" Type="http://schemas.openxmlformats.org/officeDocument/2006/relationships/image" Target="../media/image207.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114.emf"/><Relationship Id="rId9" Type="http://schemas.openxmlformats.org/officeDocument/2006/relationships/image" Target="../media/image20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2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8.xml"/><Relationship Id="rId1" Type="http://schemas.openxmlformats.org/officeDocument/2006/relationships/slideLayout" Target="../slideLayouts/slideLayout26.xml"/><Relationship Id="rId5" Type="http://schemas.openxmlformats.org/officeDocument/2006/relationships/image" Target="../media/image216.png"/><Relationship Id="rId4" Type="http://schemas.openxmlformats.org/officeDocument/2006/relationships/image" Target="../media/image215.png"/></Relationships>
</file>

<file path=ppt/slides/_rels/slide2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6.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2.xml"/><Relationship Id="rId1" Type="http://schemas.openxmlformats.org/officeDocument/2006/relationships/slideLayout" Target="../slideLayouts/slideLayout26.xml"/><Relationship Id="rId5" Type="http://schemas.openxmlformats.org/officeDocument/2006/relationships/image" Target="../media/image216.png"/><Relationship Id="rId4" Type="http://schemas.openxmlformats.org/officeDocument/2006/relationships/image" Target="../media/image2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19.jp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9.jp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19.jp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19.jp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hyperlink" Target="https://microsoft.sharepoint.com/teams/BrandCentral" TargetMode="External"/><Relationship Id="rId7" Type="http://schemas.openxmlformats.org/officeDocument/2006/relationships/hyperlink" Target="https://microsoft.sharepoint.com/teams/BrandCentral/Pages/Presentations.aspx" TargetMode="External"/><Relationship Id="rId2" Type="http://schemas.openxmlformats.org/officeDocument/2006/relationships/hyperlink" Target="http://lcaweb/CTP/Copyrights/Third-Party-Content-Use/Pages/default.aspx" TargetMode="External"/><Relationship Id="rId1" Type="http://schemas.openxmlformats.org/officeDocument/2006/relationships/slideLayout" Target="../slideLayouts/slideLayout12.xml"/><Relationship Id="rId6" Type="http://schemas.openxmlformats.org/officeDocument/2006/relationships/hyperlink" Target="https://www.featureddevices.com/" TargetMode="External"/><Relationship Id="rId5" Type="http://schemas.openxmlformats.org/officeDocument/2006/relationships/hyperlink" Target="http://news.xbox.com/media/" TargetMode="External"/><Relationship Id="rId4" Type="http://schemas.openxmlformats.org/officeDocument/2006/relationships/hyperlink" Target="http://www.microsoft.com/en-us/news"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2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226.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hyperlink" Target="https://microsoft.sharepoint.com/teams/BrandCentral/Pages/Presentations.aspx"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hyperlink" Target="http://microsoftvirtualacademy.com/" TargetMode="External"/><Relationship Id="rId2" Type="http://schemas.openxmlformats.org/officeDocument/2006/relationships/hyperlink" Target="https://channel9.msdn.com/Events/Build/2016"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229.png"/><Relationship Id="rId4" Type="http://schemas.openxmlformats.org/officeDocument/2006/relationships/image" Target="../media/image228.png"/></Relationships>
</file>

<file path=ppt/slides/_rels/slide5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9.xml"/><Relationship Id="rId1" Type="http://schemas.openxmlformats.org/officeDocument/2006/relationships/slideLayout" Target="../slideLayouts/slideLayout35.xml"/><Relationship Id="rId4" Type="http://schemas.openxmlformats.org/officeDocument/2006/relationships/image" Target="../media/image231.png"/></Relationships>
</file>

<file path=ppt/slides/_rels/slide6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6" Type="http://schemas.openxmlformats.org/officeDocument/2006/relationships/image" Target="../media/image33.png"/><Relationship Id="rId21" Type="http://schemas.openxmlformats.org/officeDocument/2006/relationships/image" Target="../media/image28.jpeg"/><Relationship Id="rId42" Type="http://schemas.openxmlformats.org/officeDocument/2006/relationships/image" Target="../media/image48.jpeg"/><Relationship Id="rId47" Type="http://schemas.openxmlformats.org/officeDocument/2006/relationships/image" Target="../media/image53.jpeg"/><Relationship Id="rId63" Type="http://schemas.openxmlformats.org/officeDocument/2006/relationships/image" Target="../media/image68.png"/><Relationship Id="rId68" Type="http://schemas.openxmlformats.org/officeDocument/2006/relationships/image" Target="../media/image73.jpeg"/><Relationship Id="rId84" Type="http://schemas.openxmlformats.org/officeDocument/2006/relationships/image" Target="../media/image88.png"/><Relationship Id="rId89" Type="http://schemas.openxmlformats.org/officeDocument/2006/relationships/image" Target="../media/image93.png"/><Relationship Id="rId2" Type="http://schemas.openxmlformats.org/officeDocument/2006/relationships/notesSlide" Target="../notesSlides/notesSlide5.xml"/><Relationship Id="rId16" Type="http://schemas.openxmlformats.org/officeDocument/2006/relationships/image" Target="../media/image23.png"/><Relationship Id="rId29" Type="http://schemas.openxmlformats.org/officeDocument/2006/relationships/image" Target="../media/image36.png"/><Relationship Id="rId107" Type="http://schemas.openxmlformats.org/officeDocument/2006/relationships/image" Target="../media/image109.png"/><Relationship Id="rId11" Type="http://schemas.openxmlformats.org/officeDocument/2006/relationships/image" Target="../media/image18.jpeg"/><Relationship Id="rId24" Type="http://schemas.openxmlformats.org/officeDocument/2006/relationships/image" Target="../media/image31.png"/><Relationship Id="rId32" Type="http://schemas.openxmlformats.org/officeDocument/2006/relationships/image" Target="../media/image39.jpeg"/><Relationship Id="rId37" Type="http://schemas.openxmlformats.org/officeDocument/2006/relationships/image" Target="../media/image43.png"/><Relationship Id="rId40" Type="http://schemas.openxmlformats.org/officeDocument/2006/relationships/image" Target="../media/image46.png"/><Relationship Id="rId45" Type="http://schemas.openxmlformats.org/officeDocument/2006/relationships/image" Target="../media/image51.jpeg"/><Relationship Id="rId53" Type="http://schemas.openxmlformats.org/officeDocument/2006/relationships/image" Target="../media/image59.jpeg"/><Relationship Id="rId58" Type="http://schemas.openxmlformats.org/officeDocument/2006/relationships/image" Target="../media/image63.png"/><Relationship Id="rId66" Type="http://schemas.openxmlformats.org/officeDocument/2006/relationships/image" Target="../media/image71.png"/><Relationship Id="rId74" Type="http://schemas.openxmlformats.org/officeDocument/2006/relationships/image" Target="../media/image79.jpeg"/><Relationship Id="rId79" Type="http://schemas.openxmlformats.org/officeDocument/2006/relationships/image" Target="../media/image83.png"/><Relationship Id="rId87" Type="http://schemas.openxmlformats.org/officeDocument/2006/relationships/image" Target="../media/image91.png"/><Relationship Id="rId102" Type="http://schemas.openxmlformats.org/officeDocument/2006/relationships/image" Target="../media/image104.png"/><Relationship Id="rId110" Type="http://schemas.openxmlformats.org/officeDocument/2006/relationships/image" Target="../media/image112.jpeg"/><Relationship Id="rId5" Type="http://schemas.openxmlformats.org/officeDocument/2006/relationships/image" Target="../media/image12.jpeg"/><Relationship Id="rId61" Type="http://schemas.openxmlformats.org/officeDocument/2006/relationships/image" Target="../media/image66.png"/><Relationship Id="rId82" Type="http://schemas.openxmlformats.org/officeDocument/2006/relationships/image" Target="../media/image86.jpeg"/><Relationship Id="rId90" Type="http://schemas.openxmlformats.org/officeDocument/2006/relationships/image" Target="../media/image94.png"/><Relationship Id="rId95" Type="http://schemas.openxmlformats.org/officeDocument/2006/relationships/image" Target="../media/image98.jpeg"/><Relationship Id="rId19" Type="http://schemas.openxmlformats.org/officeDocument/2006/relationships/image" Target="../media/image26.jpeg"/><Relationship Id="rId14" Type="http://schemas.openxmlformats.org/officeDocument/2006/relationships/image" Target="../media/image21.png"/><Relationship Id="rId22" Type="http://schemas.openxmlformats.org/officeDocument/2006/relationships/image" Target="../media/image29.jpeg"/><Relationship Id="rId27" Type="http://schemas.openxmlformats.org/officeDocument/2006/relationships/image" Target="../media/image34.png"/><Relationship Id="rId30" Type="http://schemas.openxmlformats.org/officeDocument/2006/relationships/image" Target="../media/image37.jpeg"/><Relationship Id="rId35" Type="http://schemas.openxmlformats.org/officeDocument/2006/relationships/image" Target="../media/image41.png"/><Relationship Id="rId43" Type="http://schemas.openxmlformats.org/officeDocument/2006/relationships/image" Target="../media/image49.png"/><Relationship Id="rId48" Type="http://schemas.openxmlformats.org/officeDocument/2006/relationships/image" Target="../media/image54.png"/><Relationship Id="rId56" Type="http://schemas.openxmlformats.org/officeDocument/2006/relationships/image" Target="../media/image62.png"/><Relationship Id="rId64" Type="http://schemas.openxmlformats.org/officeDocument/2006/relationships/image" Target="../media/image69.png"/><Relationship Id="rId69" Type="http://schemas.openxmlformats.org/officeDocument/2006/relationships/image" Target="../media/image74.png"/><Relationship Id="rId77" Type="http://schemas.openxmlformats.org/officeDocument/2006/relationships/image" Target="../media/image82.png"/><Relationship Id="rId100" Type="http://schemas.openxmlformats.org/officeDocument/2006/relationships/image" Target="../media/image102.jpeg"/><Relationship Id="rId105" Type="http://schemas.openxmlformats.org/officeDocument/2006/relationships/image" Target="../media/image107.jpeg"/><Relationship Id="rId8" Type="http://schemas.openxmlformats.org/officeDocument/2006/relationships/image" Target="../media/image15.png"/><Relationship Id="rId51" Type="http://schemas.openxmlformats.org/officeDocument/2006/relationships/image" Target="../media/image57.jpeg"/><Relationship Id="rId72" Type="http://schemas.openxmlformats.org/officeDocument/2006/relationships/image" Target="../media/image77.png"/><Relationship Id="rId80" Type="http://schemas.openxmlformats.org/officeDocument/2006/relationships/image" Target="../media/image84.png"/><Relationship Id="rId85" Type="http://schemas.openxmlformats.org/officeDocument/2006/relationships/image" Target="../media/image89.jpeg"/><Relationship Id="rId93" Type="http://schemas.microsoft.com/office/2007/relationships/hdphoto" Target="../media/hdphoto4.wdp"/><Relationship Id="rId98" Type="http://schemas.openxmlformats.org/officeDocument/2006/relationships/image" Target="../media/image101.png"/><Relationship Id="rId3" Type="http://schemas.openxmlformats.org/officeDocument/2006/relationships/image" Target="../media/image10.jpeg"/><Relationship Id="rId12" Type="http://schemas.openxmlformats.org/officeDocument/2006/relationships/image" Target="../media/image19.jpg"/><Relationship Id="rId17" Type="http://schemas.openxmlformats.org/officeDocument/2006/relationships/image" Target="../media/image24.jpe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4.png"/><Relationship Id="rId46" Type="http://schemas.openxmlformats.org/officeDocument/2006/relationships/image" Target="../media/image52.png"/><Relationship Id="rId59" Type="http://schemas.openxmlformats.org/officeDocument/2006/relationships/image" Target="../media/image64.png"/><Relationship Id="rId67" Type="http://schemas.openxmlformats.org/officeDocument/2006/relationships/image" Target="../media/image72.jpeg"/><Relationship Id="rId103" Type="http://schemas.openxmlformats.org/officeDocument/2006/relationships/image" Target="../media/image105.jpeg"/><Relationship Id="rId108" Type="http://schemas.openxmlformats.org/officeDocument/2006/relationships/image" Target="../media/image110.jpeg"/><Relationship Id="rId20" Type="http://schemas.openxmlformats.org/officeDocument/2006/relationships/image" Target="../media/image27.jpeg"/><Relationship Id="rId41" Type="http://schemas.openxmlformats.org/officeDocument/2006/relationships/image" Target="../media/image47.png"/><Relationship Id="rId54" Type="http://schemas.openxmlformats.org/officeDocument/2006/relationships/image" Target="../media/image60.jpeg"/><Relationship Id="rId62" Type="http://schemas.openxmlformats.org/officeDocument/2006/relationships/image" Target="../media/image67.png"/><Relationship Id="rId70" Type="http://schemas.openxmlformats.org/officeDocument/2006/relationships/image" Target="../media/image75.jpg"/><Relationship Id="rId75" Type="http://schemas.openxmlformats.org/officeDocument/2006/relationships/image" Target="../media/image80.png"/><Relationship Id="rId83" Type="http://schemas.openxmlformats.org/officeDocument/2006/relationships/image" Target="../media/image87.png"/><Relationship Id="rId88" Type="http://schemas.openxmlformats.org/officeDocument/2006/relationships/image" Target="../media/image92.jpeg"/><Relationship Id="rId91" Type="http://schemas.openxmlformats.org/officeDocument/2006/relationships/image" Target="../media/image95.png"/><Relationship Id="rId96" Type="http://schemas.openxmlformats.org/officeDocument/2006/relationships/image" Target="../media/image99.png"/><Relationship Id="rId1" Type="http://schemas.openxmlformats.org/officeDocument/2006/relationships/slideLayout" Target="../slideLayouts/slideLayout12.xml"/><Relationship Id="rId6" Type="http://schemas.openxmlformats.org/officeDocument/2006/relationships/image" Target="../media/image13.jpe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jpeg"/><Relationship Id="rId36" Type="http://schemas.openxmlformats.org/officeDocument/2006/relationships/image" Target="../media/image42.png"/><Relationship Id="rId49" Type="http://schemas.openxmlformats.org/officeDocument/2006/relationships/image" Target="../media/image55.png"/><Relationship Id="rId57" Type="http://schemas.microsoft.com/office/2007/relationships/hdphoto" Target="../media/hdphoto2.wdp"/><Relationship Id="rId106" Type="http://schemas.openxmlformats.org/officeDocument/2006/relationships/image" Target="../media/image108.jpeg"/><Relationship Id="rId10" Type="http://schemas.openxmlformats.org/officeDocument/2006/relationships/image" Target="../media/image17.png"/><Relationship Id="rId31" Type="http://schemas.openxmlformats.org/officeDocument/2006/relationships/image" Target="../media/image38.jpeg"/><Relationship Id="rId44" Type="http://schemas.openxmlformats.org/officeDocument/2006/relationships/image" Target="../media/image50.jpeg"/><Relationship Id="rId52" Type="http://schemas.openxmlformats.org/officeDocument/2006/relationships/image" Target="../media/image58.png"/><Relationship Id="rId60" Type="http://schemas.openxmlformats.org/officeDocument/2006/relationships/image" Target="../media/image65.jpeg"/><Relationship Id="rId65" Type="http://schemas.openxmlformats.org/officeDocument/2006/relationships/image" Target="../media/image70.jpeg"/><Relationship Id="rId73" Type="http://schemas.openxmlformats.org/officeDocument/2006/relationships/image" Target="../media/image78.png"/><Relationship Id="rId78" Type="http://schemas.microsoft.com/office/2007/relationships/hdphoto" Target="../media/hdphoto3.wdp"/><Relationship Id="rId81" Type="http://schemas.openxmlformats.org/officeDocument/2006/relationships/image" Target="../media/image85.jpeg"/><Relationship Id="rId86" Type="http://schemas.openxmlformats.org/officeDocument/2006/relationships/image" Target="../media/image90.jpeg"/><Relationship Id="rId94" Type="http://schemas.openxmlformats.org/officeDocument/2006/relationships/image" Target="../media/image97.jpeg"/><Relationship Id="rId99" Type="http://schemas.microsoft.com/office/2007/relationships/hdphoto" Target="../media/hdphoto5.wdp"/><Relationship Id="rId101" Type="http://schemas.openxmlformats.org/officeDocument/2006/relationships/image" Target="../media/image103.png"/><Relationship Id="rId4" Type="http://schemas.openxmlformats.org/officeDocument/2006/relationships/image" Target="../media/image11.jpeg"/><Relationship Id="rId9" Type="http://schemas.openxmlformats.org/officeDocument/2006/relationships/image" Target="../media/image16.png"/><Relationship Id="rId13" Type="http://schemas.openxmlformats.org/officeDocument/2006/relationships/image" Target="../media/image20.jpeg"/><Relationship Id="rId18" Type="http://schemas.openxmlformats.org/officeDocument/2006/relationships/image" Target="../media/image25.jpeg"/><Relationship Id="rId39" Type="http://schemas.openxmlformats.org/officeDocument/2006/relationships/image" Target="../media/image45.jpeg"/><Relationship Id="rId109" Type="http://schemas.openxmlformats.org/officeDocument/2006/relationships/image" Target="../media/image111.jpeg"/><Relationship Id="rId34" Type="http://schemas.microsoft.com/office/2007/relationships/hdphoto" Target="../media/hdphoto1.wdp"/><Relationship Id="rId50" Type="http://schemas.openxmlformats.org/officeDocument/2006/relationships/image" Target="../media/image56.png"/><Relationship Id="rId55" Type="http://schemas.openxmlformats.org/officeDocument/2006/relationships/image" Target="../media/image61.jpeg"/><Relationship Id="rId76" Type="http://schemas.openxmlformats.org/officeDocument/2006/relationships/image" Target="../media/image81.jpeg"/><Relationship Id="rId97" Type="http://schemas.openxmlformats.org/officeDocument/2006/relationships/image" Target="../media/image100.png"/><Relationship Id="rId104" Type="http://schemas.openxmlformats.org/officeDocument/2006/relationships/image" Target="../media/image106.png"/><Relationship Id="rId7" Type="http://schemas.openxmlformats.org/officeDocument/2006/relationships/image" Target="../media/image14.jpeg"/><Relationship Id="rId71" Type="http://schemas.openxmlformats.org/officeDocument/2006/relationships/image" Target="../media/image76.jpeg"/><Relationship Id="rId92" Type="http://schemas.openxmlformats.org/officeDocument/2006/relationships/image" Target="../media/image9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7.xml"/></Relationships>
</file>

<file path=ppt/slides/_rels/slide75.xml.rels><?xml version="1.0" encoding="UTF-8" standalone="yes"?>
<Relationships xmlns="http://schemas.openxmlformats.org/package/2006/relationships"><Relationship Id="rId3" Type="http://schemas.openxmlformats.org/officeDocument/2006/relationships/hyperlink" Target="http://microsoftvirtualacademy.com/" TargetMode="External"/><Relationship Id="rId2" Type="http://schemas.openxmlformats.org/officeDocument/2006/relationships/hyperlink" Target="https://channel9.msdn.com/Events/Build/2016" TargetMode="External"/><Relationship Id="rId1" Type="http://schemas.openxmlformats.org/officeDocument/2006/relationships/slideLayout" Target="../slideLayouts/slideLayout32.xml"/></Relationships>
</file>

<file path=ppt/slides/_rels/slide76.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56.xml"/><Relationship Id="rId1" Type="http://schemas.openxmlformats.org/officeDocument/2006/relationships/slideLayout" Target="../slideLayouts/slideLayout35.xml"/><Relationship Id="rId5" Type="http://schemas.openxmlformats.org/officeDocument/2006/relationships/image" Target="../media/image229.png"/><Relationship Id="rId4" Type="http://schemas.openxmlformats.org/officeDocument/2006/relationships/image" Target="../media/image228.png"/></Relationships>
</file>

<file path=ppt/slides/_rels/slide77.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57.xml"/><Relationship Id="rId1" Type="http://schemas.openxmlformats.org/officeDocument/2006/relationships/slideLayout" Target="../slideLayouts/slideLayout3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683264"/>
          </a:xfrm>
        </p:spPr>
        <p:txBody>
          <a:bodyPr/>
          <a:lstStyle/>
          <a:p>
            <a:r>
              <a:rPr lang="en-US" dirty="0"/>
              <a:t>THIS DECK IS STILL DRAFT</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DRAFT</a:t>
            </a:r>
          </a:p>
        </p:txBody>
      </p:sp>
    </p:spTree>
    <p:extLst>
      <p:ext uri="{BB962C8B-B14F-4D97-AF65-F5344CB8AC3E}">
        <p14:creationId xmlns:p14="http://schemas.microsoft.com/office/powerpoint/2010/main" val="428373705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grpSp>
        <p:nvGrpSpPr>
          <p:cNvPr id="139" name="Group 138"/>
          <p:cNvGrpSpPr/>
          <p:nvPr/>
        </p:nvGrpSpPr>
        <p:grpSpPr>
          <a:xfrm>
            <a:off x="2451139" y="2455407"/>
            <a:ext cx="2156758" cy="1865066"/>
            <a:chOff x="2450604" y="2455260"/>
            <a:chExt cx="2157064" cy="1865330"/>
          </a:xfrm>
        </p:grpSpPr>
        <p:pic>
          <p:nvPicPr>
            <p:cNvPr id="140" name="Picture 139"/>
            <p:cNvPicPr>
              <a:picLocks noChangeAspect="1"/>
            </p:cNvPicPr>
            <p:nvPr/>
          </p:nvPicPr>
          <p:blipFill>
            <a:blip r:embed="rId4"/>
            <a:stretch>
              <a:fillRect/>
            </a:stretch>
          </p:blipFill>
          <p:spPr>
            <a:xfrm>
              <a:off x="2450604" y="2455260"/>
              <a:ext cx="2157064" cy="1865330"/>
            </a:xfrm>
            <a:prstGeom prst="rect">
              <a:avLst/>
            </a:prstGeom>
          </p:spPr>
        </p:pic>
        <p:sp>
          <p:nvSpPr>
            <p:cNvPr id="141" name="Rectangle 140"/>
            <p:cNvSpPr/>
            <p:nvPr/>
          </p:nvSpPr>
          <p:spPr>
            <a:xfrm>
              <a:off x="2866044" y="2887400"/>
              <a:ext cx="1343766" cy="958719"/>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grpSp>
      <p:grpSp>
        <p:nvGrpSpPr>
          <p:cNvPr id="142" name="Group 141"/>
          <p:cNvGrpSpPr/>
          <p:nvPr/>
        </p:nvGrpSpPr>
        <p:grpSpPr>
          <a:xfrm>
            <a:off x="6544083" y="0"/>
            <a:ext cx="5891509" cy="6993533"/>
            <a:chOff x="6415486" y="-29283"/>
            <a:chExt cx="5776514" cy="6857027"/>
          </a:xfrm>
        </p:grpSpPr>
        <p:sp>
          <p:nvSpPr>
            <p:cNvPr id="143" name="Rectangle 142"/>
            <p:cNvSpPr/>
            <p:nvPr/>
          </p:nvSpPr>
          <p:spPr bwMode="auto">
            <a:xfrm rot="18900000">
              <a:off x="6767491" y="2795415"/>
              <a:ext cx="1140113" cy="114011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4" name="Rectangle 143"/>
            <p:cNvSpPr/>
            <p:nvPr/>
          </p:nvSpPr>
          <p:spPr bwMode="auto">
            <a:xfrm>
              <a:off x="6905272" y="-29283"/>
              <a:ext cx="5286728" cy="6857027"/>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6" name="Hexagon 145"/>
            <p:cNvSpPr/>
            <p:nvPr/>
          </p:nvSpPr>
          <p:spPr bwMode="auto">
            <a:xfrm>
              <a:off x="6415486" y="917133"/>
              <a:ext cx="2029679" cy="174972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sp>
          <p:nvSpPr>
            <p:cNvPr id="147" name="TextBox 146"/>
            <p:cNvSpPr txBox="1"/>
            <p:nvPr/>
          </p:nvSpPr>
          <p:spPr>
            <a:xfrm>
              <a:off x="7090737" y="71665"/>
              <a:ext cx="4800324" cy="741769"/>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3264" b="1" dirty="0">
                  <a:solidFill>
                    <a:prstClr val="white"/>
                  </a:solidFill>
                  <a:latin typeface="Segoe UI Light"/>
                  <a:ea typeface="MS PGothic" panose="020B0600070205080204" pitchFamily="34" charset="-128"/>
                </a:rPr>
                <a:t>Business Results with IoT</a:t>
              </a:r>
            </a:p>
          </p:txBody>
        </p:sp>
        <p:grpSp>
          <p:nvGrpSpPr>
            <p:cNvPr id="148" name="Group 147"/>
            <p:cNvGrpSpPr/>
            <p:nvPr/>
          </p:nvGrpSpPr>
          <p:grpSpPr>
            <a:xfrm>
              <a:off x="7558301" y="3051220"/>
              <a:ext cx="4017855" cy="1867066"/>
              <a:chOff x="8151989" y="5351564"/>
              <a:chExt cx="5623822" cy="2795582"/>
            </a:xfrm>
          </p:grpSpPr>
          <p:grpSp>
            <p:nvGrpSpPr>
              <p:cNvPr id="156" name="Group 155"/>
              <p:cNvGrpSpPr/>
              <p:nvPr/>
            </p:nvGrpSpPr>
            <p:grpSpPr>
              <a:xfrm>
                <a:off x="8151989" y="5371601"/>
                <a:ext cx="5623822" cy="2775545"/>
                <a:chOff x="8151989" y="5371601"/>
                <a:chExt cx="5623822" cy="2775545"/>
              </a:xfrm>
            </p:grpSpPr>
            <p:cxnSp>
              <p:nvCxnSpPr>
                <p:cNvPr id="160" name="Straight Connector 159"/>
                <p:cNvCxnSpPr/>
                <p:nvPr/>
              </p:nvCxnSpPr>
              <p:spPr>
                <a:xfrm flipH="1">
                  <a:off x="8420272" y="7360200"/>
                  <a:ext cx="1706722" cy="0"/>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9816698" y="6118453"/>
                  <a:ext cx="665298" cy="111174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62" name="Picture 161"/>
                <p:cNvPicPr>
                  <a:picLocks noChangeAspect="1"/>
                </p:cNvPicPr>
                <p:nvPr/>
              </p:nvPicPr>
              <p:blipFill>
                <a:blip r:embed="rId5"/>
                <a:stretch>
                  <a:fillRect/>
                </a:stretch>
              </p:blipFill>
              <p:spPr>
                <a:xfrm>
                  <a:off x="8151989" y="6751893"/>
                  <a:ext cx="1036250" cy="1034213"/>
                </a:xfrm>
                <a:prstGeom prst="rect">
                  <a:avLst/>
                </a:prstGeom>
              </p:spPr>
            </p:pic>
            <p:pic>
              <p:nvPicPr>
                <p:cNvPr id="163" name="Picture 162"/>
                <p:cNvPicPr>
                  <a:picLocks noChangeAspect="1"/>
                </p:cNvPicPr>
                <p:nvPr/>
              </p:nvPicPr>
              <p:blipFill>
                <a:blip r:embed="rId6"/>
                <a:stretch>
                  <a:fillRect/>
                </a:stretch>
              </p:blipFill>
              <p:spPr>
                <a:xfrm>
                  <a:off x="9354773" y="5371601"/>
                  <a:ext cx="978599" cy="976675"/>
                </a:xfrm>
                <a:prstGeom prst="rect">
                  <a:avLst/>
                </a:prstGeom>
              </p:spPr>
            </p:pic>
            <p:cxnSp>
              <p:nvCxnSpPr>
                <p:cNvPr id="164" name="Straight Connector 163"/>
                <p:cNvCxnSpPr/>
                <p:nvPr/>
              </p:nvCxnSpPr>
              <p:spPr>
                <a:xfrm flipH="1">
                  <a:off x="11790520" y="7349719"/>
                  <a:ext cx="1694683" cy="23451"/>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H="1">
                  <a:off x="11469854" y="6070857"/>
                  <a:ext cx="821404" cy="1131901"/>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66" name="Picture 165"/>
                <p:cNvPicPr>
                  <a:picLocks noChangeAspect="1"/>
                </p:cNvPicPr>
                <p:nvPr/>
              </p:nvPicPr>
              <p:blipFill>
                <a:blip r:embed="rId7"/>
                <a:stretch>
                  <a:fillRect/>
                </a:stretch>
              </p:blipFill>
              <p:spPr>
                <a:xfrm>
                  <a:off x="9459842" y="6613188"/>
                  <a:ext cx="3088411" cy="1533958"/>
                </a:xfrm>
                <a:prstGeom prst="rect">
                  <a:avLst/>
                </a:prstGeom>
              </p:spPr>
            </p:pic>
            <p:pic>
              <p:nvPicPr>
                <p:cNvPr id="167" name="Picture 166"/>
                <p:cNvPicPr>
                  <a:picLocks noChangeAspect="1"/>
                </p:cNvPicPr>
                <p:nvPr/>
              </p:nvPicPr>
              <p:blipFill>
                <a:blip r:embed="rId8"/>
                <a:stretch>
                  <a:fillRect/>
                </a:stretch>
              </p:blipFill>
              <p:spPr>
                <a:xfrm>
                  <a:off x="12859499" y="6866233"/>
                  <a:ext cx="916312" cy="914511"/>
                </a:xfrm>
                <a:prstGeom prst="rect">
                  <a:avLst/>
                </a:prstGeom>
              </p:spPr>
            </p:pic>
          </p:grpSp>
          <p:grpSp>
            <p:nvGrpSpPr>
              <p:cNvPr id="157" name="Group 156"/>
              <p:cNvGrpSpPr/>
              <p:nvPr/>
            </p:nvGrpSpPr>
            <p:grpSpPr>
              <a:xfrm>
                <a:off x="11664173" y="5351564"/>
                <a:ext cx="996236" cy="962155"/>
                <a:chOff x="11664173" y="5351564"/>
                <a:chExt cx="996236" cy="962155"/>
              </a:xfrm>
            </p:grpSpPr>
            <p:sp>
              <p:nvSpPr>
                <p:cNvPr id="158" name="Rectangle 157"/>
                <p:cNvSpPr/>
                <p:nvPr/>
              </p:nvSpPr>
              <p:spPr bwMode="auto">
                <a:xfrm>
                  <a:off x="11664173" y="5351564"/>
                  <a:ext cx="996236" cy="962155"/>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159" name="Picture 158"/>
                <p:cNvPicPr>
                  <a:picLocks noChangeAspect="1"/>
                </p:cNvPicPr>
                <p:nvPr/>
              </p:nvPicPr>
              <p:blipFill rotWithShape="1">
                <a:blip r:embed="rId9" cstate="print">
                  <a:extLst>
                    <a:ext uri="{28A0092B-C50C-407E-A947-70E740481C1C}">
                      <a14:useLocalDpi xmlns:a14="http://schemas.microsoft.com/office/drawing/2010/main" val="0"/>
                    </a:ext>
                  </a:extLst>
                </a:blip>
                <a:srcRect l="12506" t="31737" r="10694" b="38887"/>
                <a:stretch/>
              </p:blipFill>
              <p:spPr>
                <a:xfrm>
                  <a:off x="11693183" y="6052464"/>
                  <a:ext cx="920865" cy="242333"/>
                </a:xfrm>
                <a:prstGeom prst="rect">
                  <a:avLst/>
                </a:prstGeom>
              </p:spPr>
            </p:pic>
          </p:grpSp>
        </p:grpSp>
        <p:sp>
          <p:nvSpPr>
            <p:cNvPr id="149" name="TextBox 148"/>
            <p:cNvSpPr txBox="1"/>
            <p:nvPr/>
          </p:nvSpPr>
          <p:spPr>
            <a:xfrm>
              <a:off x="7162211" y="882835"/>
              <a:ext cx="4818581" cy="1840338"/>
            </a:xfrm>
            <a:prstGeom prst="rect">
              <a:avLst/>
            </a:prstGeom>
            <a:solidFill>
              <a:schemeClr val="accent5">
                <a:lumMod val="75000"/>
              </a:schemeClr>
            </a:solidFill>
            <a:ln w="28575">
              <a:noFill/>
            </a:ln>
          </p:spPr>
          <p:txBody>
            <a:bodyPr wrap="square" lIns="182854" tIns="146283" rIns="182854" bIns="146283" rtlCol="0">
              <a:spAutoFit/>
            </a:bodyPr>
            <a:lstStyle/>
            <a:p>
              <a:pPr marL="349724" indent="-349724" defTabSz="932193" eaLnBrk="0" fontAlgn="base" hangingPunct="0">
                <a:lnSpc>
                  <a:spcPct val="90000"/>
                </a:lnSpc>
                <a:spcBef>
                  <a:spcPct val="0"/>
                </a:spcBef>
                <a:spcAft>
                  <a:spcPts val="600"/>
                </a:spcAft>
                <a:buFont typeface="Arial" panose="020B0604020202020204" pitchFamily="34" charset="0"/>
                <a:buChar char="•"/>
                <a:defRPr/>
              </a:pPr>
              <a:r>
                <a:rPr lang="en-US" sz="1836" dirty="0">
                  <a:solidFill>
                    <a:prstClr val="white"/>
                  </a:solidFill>
                  <a:latin typeface="Segoe UI Light"/>
                  <a:ea typeface="MS PGothic" panose="020B0600070205080204" pitchFamily="34" charset="-128"/>
                </a:rPr>
                <a:t>Harness IoT to improve efficiency, reduce servicing and realize additional revenue</a:t>
              </a:r>
            </a:p>
            <a:p>
              <a:pPr defTabSz="932193" eaLnBrk="0" fontAlgn="base" hangingPunct="0">
                <a:lnSpc>
                  <a:spcPct val="90000"/>
                </a:lnSpc>
                <a:spcBef>
                  <a:spcPct val="0"/>
                </a:spcBef>
                <a:spcAft>
                  <a:spcPts val="600"/>
                </a:spcAft>
                <a:defRPr/>
              </a:pPr>
              <a:endParaRPr lang="en-US" sz="816" dirty="0">
                <a:solidFill>
                  <a:prstClr val="white"/>
                </a:solidFill>
                <a:latin typeface="Segoe UI Light"/>
                <a:ea typeface="MS PGothic" panose="020B0600070205080204" pitchFamily="34" charset="-128"/>
              </a:endParaRPr>
            </a:p>
            <a:p>
              <a:pPr marL="349724" indent="-349724" defTabSz="932193" eaLnBrk="0" fontAlgn="base" hangingPunct="0">
                <a:lnSpc>
                  <a:spcPct val="90000"/>
                </a:lnSpc>
                <a:spcBef>
                  <a:spcPct val="0"/>
                </a:spcBef>
                <a:spcAft>
                  <a:spcPts val="600"/>
                </a:spcAft>
                <a:buFont typeface="Arial" panose="020B0604020202020204" pitchFamily="34" charset="0"/>
                <a:buChar char="•"/>
                <a:defRPr/>
              </a:pPr>
              <a:r>
                <a:rPr lang="en-US" sz="1836" dirty="0">
                  <a:solidFill>
                    <a:prstClr val="white"/>
                  </a:solidFill>
                  <a:latin typeface="Segoe UI Light"/>
                  <a:ea typeface="MS PGothic" panose="020B0600070205080204" pitchFamily="34" charset="-128"/>
                </a:rPr>
                <a:t>Platform for 3</a:t>
              </a:r>
              <a:r>
                <a:rPr lang="en-US" sz="1836" baseline="30000" dirty="0">
                  <a:solidFill>
                    <a:prstClr val="white"/>
                  </a:solidFill>
                  <a:latin typeface="Segoe UI Light"/>
                  <a:ea typeface="MS PGothic" panose="020B0600070205080204" pitchFamily="34" charset="-128"/>
                </a:rPr>
                <a:t>rd</a:t>
              </a:r>
              <a:r>
                <a:rPr lang="en-US" sz="1836" dirty="0">
                  <a:solidFill>
                    <a:prstClr val="white"/>
                  </a:solidFill>
                  <a:latin typeface="Segoe UI Light"/>
                  <a:ea typeface="MS PGothic" panose="020B0600070205080204" pitchFamily="34" charset="-128"/>
                </a:rPr>
                <a:t> Party ISV/SaaS Offerings</a:t>
              </a:r>
            </a:p>
            <a:p>
              <a:pPr defTabSz="932193" eaLnBrk="0" fontAlgn="base" hangingPunct="0">
                <a:lnSpc>
                  <a:spcPct val="90000"/>
                </a:lnSpc>
                <a:spcBef>
                  <a:spcPct val="0"/>
                </a:spcBef>
                <a:spcAft>
                  <a:spcPts val="600"/>
                </a:spcAft>
                <a:defRPr/>
              </a:pPr>
              <a:endParaRPr lang="en-US" sz="816" dirty="0">
                <a:solidFill>
                  <a:prstClr val="white"/>
                </a:solidFill>
                <a:latin typeface="Segoe UI Light"/>
                <a:ea typeface="MS PGothic" panose="020B0600070205080204" pitchFamily="34" charset="-128"/>
              </a:endParaRPr>
            </a:p>
            <a:p>
              <a:pPr marL="349724" indent="-349724" defTabSz="932193" eaLnBrk="0" fontAlgn="base" hangingPunct="0">
                <a:lnSpc>
                  <a:spcPct val="90000"/>
                </a:lnSpc>
                <a:spcBef>
                  <a:spcPct val="0"/>
                </a:spcBef>
                <a:spcAft>
                  <a:spcPts val="600"/>
                </a:spcAft>
                <a:buFont typeface="Arial" panose="020B0604020202020204" pitchFamily="34" charset="0"/>
                <a:buChar char="•"/>
                <a:defRPr/>
              </a:pPr>
              <a:r>
                <a:rPr lang="en-US" sz="1836" dirty="0">
                  <a:solidFill>
                    <a:prstClr val="white"/>
                  </a:solidFill>
                  <a:latin typeface="Segoe UI Light"/>
                  <a:ea typeface="MS PGothic" panose="020B0600070205080204" pitchFamily="34" charset="-128"/>
                </a:rPr>
                <a:t>Rich integration of OT with IT </a:t>
              </a:r>
            </a:p>
          </p:txBody>
        </p:sp>
        <p:cxnSp>
          <p:nvCxnSpPr>
            <p:cNvPr id="150" name="Straight Connector 149"/>
            <p:cNvCxnSpPr/>
            <p:nvPr/>
          </p:nvCxnSpPr>
          <p:spPr>
            <a:xfrm flipV="1">
              <a:off x="7172812" y="704613"/>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7179694" y="2963424"/>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2" name="Picture 2" descr="https://www.azureiotsuite.com/content/styles/img/RemoteMonitoring.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9862" y="5289555"/>
              <a:ext cx="2110132" cy="1406755"/>
            </a:xfrm>
            <a:prstGeom prst="rect">
              <a:avLst/>
            </a:prstGeom>
            <a:noFill/>
            <a:extLst>
              <a:ext uri="{909E8E84-426E-40DD-AFC4-6F175D3DCCD1}">
                <a14:hiddenFill xmlns:a14="http://schemas.microsoft.com/office/drawing/2010/main">
                  <a:solidFill>
                    <a:srgbClr val="FFFFFF"/>
                  </a:solidFill>
                </a14:hiddenFill>
              </a:ext>
            </a:extLst>
          </p:spPr>
        </p:pic>
        <p:grpSp>
          <p:nvGrpSpPr>
            <p:cNvPr id="153" name="Group 152"/>
            <p:cNvGrpSpPr/>
            <p:nvPr/>
          </p:nvGrpSpPr>
          <p:grpSpPr>
            <a:xfrm>
              <a:off x="10362606" y="5289555"/>
              <a:ext cx="1315366" cy="1406756"/>
              <a:chOff x="12448579" y="1799637"/>
              <a:chExt cx="1315366" cy="1406756"/>
            </a:xfrm>
          </p:grpSpPr>
          <p:sp>
            <p:nvSpPr>
              <p:cNvPr id="154" name="Rectangle 153"/>
              <p:cNvSpPr/>
              <p:nvPr/>
            </p:nvSpPr>
            <p:spPr>
              <a:xfrm>
                <a:off x="12448579" y="1799637"/>
                <a:ext cx="1315366" cy="14067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pic>
            <p:nvPicPr>
              <p:cNvPr id="155" name="Picture 154"/>
              <p:cNvPicPr>
                <a:picLocks noChangeAspect="1"/>
              </p:cNvPicPr>
              <p:nvPr/>
            </p:nvPicPr>
            <p:blipFill>
              <a:blip r:embed="rId11"/>
              <a:stretch>
                <a:fillRect/>
              </a:stretch>
            </p:blipFill>
            <p:spPr>
              <a:xfrm>
                <a:off x="12502080" y="1848149"/>
                <a:ext cx="1175109" cy="1306885"/>
              </a:xfrm>
              <a:prstGeom prst="rect">
                <a:avLst/>
              </a:prstGeom>
            </p:spPr>
          </p:pic>
        </p:grpSp>
      </p:grpSp>
    </p:spTree>
    <p:extLst>
      <p:ext uri="{BB962C8B-B14F-4D97-AF65-F5344CB8AC3E}">
        <p14:creationId xmlns:p14="http://schemas.microsoft.com/office/powerpoint/2010/main" val="349807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6994322" y="0"/>
            <a:ext cx="5441270" cy="7247224"/>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284886" y="253691"/>
            <a:ext cx="4895886" cy="871764"/>
          </a:xfrm>
          <a:prstGeom prst="rect">
            <a:avLst/>
          </a:prstGeom>
          <a:solidFill>
            <a:schemeClr val="bg2">
              <a:lumMod val="40000"/>
              <a:lumOff val="60000"/>
            </a:schemeClr>
          </a:solid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Hyper-scale</a:t>
            </a:r>
          </a:p>
        </p:txBody>
      </p:sp>
      <p:sp>
        <p:nvSpPr>
          <p:cNvPr id="101" name="TextBox 100"/>
          <p:cNvSpPr txBox="1"/>
          <p:nvPr/>
        </p:nvSpPr>
        <p:spPr>
          <a:xfrm>
            <a:off x="7284886" y="952091"/>
            <a:ext cx="4895886" cy="634440"/>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400" dirty="0">
                <a:solidFill>
                  <a:prstClr val="white"/>
                </a:solidFill>
                <a:latin typeface="Segoe UI Light"/>
                <a:ea typeface="MS PGothic" panose="020B0600070205080204" pitchFamily="34" charset="-128"/>
              </a:rPr>
              <a:t>28 Azure Regions Worldwide</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sp>
        <p:nvSpPr>
          <p:cNvPr id="5" name="Rectangle 4"/>
          <p:cNvSpPr/>
          <p:nvPr/>
        </p:nvSpPr>
        <p:spPr>
          <a:xfrm>
            <a:off x="7139422" y="1477415"/>
            <a:ext cx="5220413" cy="2587133"/>
          </a:xfrm>
          <a:prstGeom prst="rect">
            <a:avLst/>
          </a:prstGeom>
          <a:solidFill>
            <a:srgbClr val="0454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a:endParaRPr>
          </a:p>
        </p:txBody>
      </p:sp>
      <p:grpSp>
        <p:nvGrpSpPr>
          <p:cNvPr id="84" name="Group 83"/>
          <p:cNvGrpSpPr/>
          <p:nvPr/>
        </p:nvGrpSpPr>
        <p:grpSpPr>
          <a:xfrm>
            <a:off x="7185058" y="1641500"/>
            <a:ext cx="4958085" cy="2311939"/>
            <a:chOff x="1235636" y="385352"/>
            <a:chExt cx="10773801" cy="6312310"/>
          </a:xfrm>
        </p:grpSpPr>
        <p:pic>
          <p:nvPicPr>
            <p:cNvPr id="85" name="Picture 8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35636" y="385352"/>
              <a:ext cx="10773801" cy="6312310"/>
            </a:xfrm>
            <a:prstGeom prst="rect">
              <a:avLst/>
            </a:prstGeom>
          </p:spPr>
        </p:pic>
        <p:sp>
          <p:nvSpPr>
            <p:cNvPr id="87" name="Oval 86"/>
            <p:cNvSpPr/>
            <p:nvPr/>
          </p:nvSpPr>
          <p:spPr bwMode="auto">
            <a:xfrm>
              <a:off x="9113837" y="403066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9568495" y="271753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Oval 90"/>
            <p:cNvSpPr/>
            <p:nvPr/>
          </p:nvSpPr>
          <p:spPr bwMode="auto">
            <a:xfrm>
              <a:off x="9504307" y="220007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Oval 91"/>
            <p:cNvSpPr/>
            <p:nvPr/>
          </p:nvSpPr>
          <p:spPr bwMode="auto">
            <a:xfrm>
              <a:off x="8551823" y="324510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Oval 101"/>
            <p:cNvSpPr/>
            <p:nvPr/>
          </p:nvSpPr>
          <p:spPr bwMode="auto">
            <a:xfrm>
              <a:off x="8928028" y="326049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 name="Oval 102"/>
            <p:cNvSpPr/>
            <p:nvPr/>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 name="Oval 113"/>
            <p:cNvSpPr/>
            <p:nvPr/>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Oval 118"/>
            <p:cNvSpPr/>
            <p:nvPr/>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Oval 119"/>
            <p:cNvSpPr/>
            <p:nvPr/>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Oval 120"/>
            <p:cNvSpPr/>
            <p:nvPr/>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p:cNvSpPr/>
            <p:nvPr/>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Oval 124"/>
            <p:cNvSpPr/>
            <p:nvPr/>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Oval 125"/>
            <p:cNvSpPr/>
            <p:nvPr/>
          </p:nvSpPr>
          <p:spPr bwMode="auto">
            <a:xfrm>
              <a:off x="3918012" y="24154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Oval 127"/>
            <p:cNvSpPr/>
            <p:nvPr/>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Oval 129"/>
            <p:cNvSpPr/>
            <p:nvPr/>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Oval 132"/>
            <p:cNvSpPr/>
            <p:nvPr/>
          </p:nvSpPr>
          <p:spPr bwMode="auto">
            <a:xfrm>
              <a:off x="10388285" y="266134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Oval 137"/>
            <p:cNvSpPr/>
            <p:nvPr/>
          </p:nvSpPr>
          <p:spPr bwMode="auto">
            <a:xfrm>
              <a:off x="10089120" y="28593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Oval 138"/>
            <p:cNvSpPr/>
            <p:nvPr/>
          </p:nvSpPr>
          <p:spPr bwMode="auto">
            <a:xfrm>
              <a:off x="10637837" y="51675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Oval 139"/>
            <p:cNvSpPr/>
            <p:nvPr/>
          </p:nvSpPr>
          <p:spPr bwMode="auto">
            <a:xfrm>
              <a:off x="10648980" y="5524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Oval 140"/>
            <p:cNvSpPr/>
            <p:nvPr/>
          </p:nvSpPr>
          <p:spPr bwMode="auto">
            <a:xfrm>
              <a:off x="9556950" y="323266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3" name="Oval 142"/>
            <p:cNvSpPr/>
            <p:nvPr/>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Oval 143"/>
            <p:cNvSpPr/>
            <p:nvPr/>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Oval 145"/>
            <p:cNvSpPr/>
            <p:nvPr/>
          </p:nvSpPr>
          <p:spPr bwMode="auto">
            <a:xfrm>
              <a:off x="8680311" y="373507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Oval 146"/>
            <p:cNvSpPr/>
            <p:nvPr/>
          </p:nvSpPr>
          <p:spPr bwMode="auto">
            <a:xfrm>
              <a:off x="8547818" y="324510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9" name="Oval 148"/>
            <p:cNvSpPr/>
            <p:nvPr/>
          </p:nvSpPr>
          <p:spPr bwMode="auto">
            <a:xfrm>
              <a:off x="8948459" y="326049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1" name="TextBox 150"/>
          <p:cNvSpPr txBox="1"/>
          <p:nvPr/>
        </p:nvSpPr>
        <p:spPr>
          <a:xfrm>
            <a:off x="7049729" y="4102622"/>
            <a:ext cx="5385864" cy="1893062"/>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1.4 million miles of fiber in our data centers</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ExpressRoute privately connects to any Azure region</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Largest virtual machines in production today</a:t>
            </a:r>
            <a:br>
              <a:rPr lang="en-US" sz="2040" dirty="0">
                <a:solidFill>
                  <a:prstClr val="white"/>
                </a:solidFill>
                <a:latin typeface="Segoe UI Light"/>
                <a:ea typeface="MS PGothic" panose="020B0600070205080204" pitchFamily="34" charset="-128"/>
              </a:rPr>
            </a:br>
            <a:r>
              <a:rPr lang="en-US" sz="2040" dirty="0">
                <a:solidFill>
                  <a:prstClr val="white"/>
                </a:solidFill>
                <a:latin typeface="Segoe UI Light"/>
                <a:ea typeface="MS PGothic" panose="020B0600070205080204" pitchFamily="34" charset="-128"/>
              </a:rPr>
              <a:t>Fastest storage in the public cloud</a:t>
            </a:r>
          </a:p>
        </p:txBody>
      </p:sp>
      <p:sp>
        <p:nvSpPr>
          <p:cNvPr id="70" name="Rectangle 69"/>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cxnSp>
        <p:nvCxnSpPr>
          <p:cNvPr id="77" name="Straight Connector 76"/>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9" name="Picture 78"/>
          <p:cNvPicPr>
            <a:picLocks noChangeAspect="1"/>
          </p:cNvPicPr>
          <p:nvPr/>
        </p:nvPicPr>
        <p:blipFill>
          <a:blip r:embed="rId4"/>
          <a:stretch>
            <a:fillRect/>
          </a:stretch>
        </p:blipFill>
        <p:spPr>
          <a:xfrm>
            <a:off x="2451139" y="2455407"/>
            <a:ext cx="2156758" cy="1865066"/>
          </a:xfrm>
          <a:prstGeom prst="rect">
            <a:avLst/>
          </a:prstGeom>
        </p:spPr>
      </p:pic>
      <p:sp>
        <p:nvSpPr>
          <p:cNvPr id="71" name="Rectangle 70"/>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282939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43620" y="497"/>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284886" y="253691"/>
            <a:ext cx="4895886" cy="87176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Hybrid &amp; On-Prem</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grpSp>
        <p:nvGrpSpPr>
          <p:cNvPr id="5" name="Group 4"/>
          <p:cNvGrpSpPr/>
          <p:nvPr/>
        </p:nvGrpSpPr>
        <p:grpSpPr>
          <a:xfrm>
            <a:off x="7233648" y="1096244"/>
            <a:ext cx="5011916" cy="5851648"/>
            <a:chOff x="7286107" y="1279396"/>
            <a:chExt cx="4914089" cy="5737431"/>
          </a:xfrm>
        </p:grpSpPr>
        <p:pic>
          <p:nvPicPr>
            <p:cNvPr id="82" name="Picture 81"/>
            <p:cNvPicPr>
              <a:picLocks noChangeAspect="1"/>
            </p:cNvPicPr>
            <p:nvPr/>
          </p:nvPicPr>
          <p:blipFill>
            <a:blip r:embed="rId5"/>
            <a:stretch>
              <a:fillRect/>
            </a:stretch>
          </p:blipFill>
          <p:spPr>
            <a:xfrm>
              <a:off x="8703413" y="1279396"/>
              <a:ext cx="3128350" cy="1778109"/>
            </a:xfrm>
            <a:prstGeom prst="rect">
              <a:avLst/>
            </a:prstGeom>
          </p:spPr>
        </p:pic>
        <p:pic>
          <p:nvPicPr>
            <p:cNvPr id="83" name="Picture 82"/>
            <p:cNvPicPr>
              <a:picLocks noChangeAspect="1"/>
            </p:cNvPicPr>
            <p:nvPr/>
          </p:nvPicPr>
          <p:blipFill>
            <a:blip r:embed="rId6"/>
            <a:stretch>
              <a:fillRect/>
            </a:stretch>
          </p:blipFill>
          <p:spPr>
            <a:xfrm>
              <a:off x="7286107" y="4899365"/>
              <a:ext cx="4914089" cy="2117462"/>
            </a:xfrm>
            <a:prstGeom prst="rect">
              <a:avLst/>
            </a:prstGeom>
          </p:spPr>
        </p:pic>
        <p:sp>
          <p:nvSpPr>
            <p:cNvPr id="85" name="Up-Down Arrow 84"/>
            <p:cNvSpPr/>
            <p:nvPr/>
          </p:nvSpPr>
          <p:spPr bwMode="auto">
            <a:xfrm>
              <a:off x="10811435" y="3153689"/>
              <a:ext cx="430306" cy="2673370"/>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7" name="TextBox 86"/>
            <p:cNvSpPr txBox="1"/>
            <p:nvPr/>
          </p:nvSpPr>
          <p:spPr>
            <a:xfrm>
              <a:off x="10507255" y="6384040"/>
              <a:ext cx="1337097" cy="493212"/>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1428" dirty="0">
                  <a:solidFill>
                    <a:srgbClr val="44546A"/>
                  </a:solidFill>
                  <a:latin typeface="Segoe UI Semibold" panose="020B0702040204020203" pitchFamily="34" charset="0"/>
                  <a:cs typeface="Segoe UI Semibold" panose="020B0702040204020203" pitchFamily="34" charset="0"/>
                </a:rPr>
                <a:t>Azure Stack</a:t>
              </a:r>
            </a:p>
          </p:txBody>
        </p:sp>
        <p:sp>
          <p:nvSpPr>
            <p:cNvPr id="90" name="TextBox 89"/>
            <p:cNvSpPr txBox="1"/>
            <p:nvPr/>
          </p:nvSpPr>
          <p:spPr>
            <a:xfrm>
              <a:off x="8814460" y="5498829"/>
              <a:ext cx="1315873" cy="493212"/>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1428" dirty="0">
                  <a:solidFill>
                    <a:prstClr val="black"/>
                  </a:solidFill>
                  <a:latin typeface="Calibri" panose="020F0502020204030204"/>
                </a:rPr>
                <a:t>On-premises</a:t>
              </a:r>
            </a:p>
          </p:txBody>
        </p:sp>
      </p:grpSp>
      <p:sp>
        <p:nvSpPr>
          <p:cNvPr id="48" name="TextBox 47"/>
          <p:cNvSpPr txBox="1"/>
          <p:nvPr/>
        </p:nvSpPr>
        <p:spPr>
          <a:xfrm>
            <a:off x="7024120" y="3032571"/>
            <a:ext cx="4183459" cy="1332875"/>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448" dirty="0">
                <a:solidFill>
                  <a:prstClr val="white"/>
                </a:solidFill>
                <a:latin typeface="Segoe UI Light"/>
                <a:ea typeface="MS PGothic" panose="020B0600070205080204" pitchFamily="34" charset="-128"/>
              </a:rPr>
              <a:t>Azure IoT Suite will support cloud, on-premises and hybrid deployments </a:t>
            </a:r>
          </a:p>
        </p:txBody>
      </p:sp>
      <p:sp>
        <p:nvSpPr>
          <p:cNvPr id="49" name="Rectangle 48"/>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cxnSp>
        <p:nvCxnSpPr>
          <p:cNvPr id="54" name="Straight Connector 53"/>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4"/>
          <a:stretch>
            <a:fillRect/>
          </a:stretch>
        </p:blipFill>
        <p:spPr>
          <a:xfrm>
            <a:off x="2451139" y="2455407"/>
            <a:ext cx="2156758" cy="1865066"/>
          </a:xfrm>
          <a:prstGeom prst="rect">
            <a:avLst/>
          </a:prstGeom>
        </p:spPr>
      </p:pic>
      <p:sp>
        <p:nvSpPr>
          <p:cNvPr id="46" name="Rectangle 45"/>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23136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grpSp>
        <p:nvGrpSpPr>
          <p:cNvPr id="180" name="Group 179"/>
          <p:cNvGrpSpPr/>
          <p:nvPr/>
        </p:nvGrpSpPr>
        <p:grpSpPr>
          <a:xfrm>
            <a:off x="840942" y="1540065"/>
            <a:ext cx="2156758" cy="1865066"/>
            <a:chOff x="840179" y="1547221"/>
            <a:chExt cx="2157064" cy="1865330"/>
          </a:xfrm>
        </p:grpSpPr>
        <p:pic>
          <p:nvPicPr>
            <p:cNvPr id="181" name="Picture 180"/>
            <p:cNvPicPr>
              <a:picLocks noChangeAspect="1"/>
            </p:cNvPicPr>
            <p:nvPr/>
          </p:nvPicPr>
          <p:blipFill>
            <a:blip r:embed="rId4"/>
            <a:stretch>
              <a:fillRect/>
            </a:stretch>
          </p:blipFill>
          <p:spPr>
            <a:xfrm>
              <a:off x="840179" y="1547221"/>
              <a:ext cx="2157064" cy="1865330"/>
            </a:xfrm>
            <a:prstGeom prst="rect">
              <a:avLst/>
            </a:prstGeom>
          </p:spPr>
        </p:pic>
        <p:sp>
          <p:nvSpPr>
            <p:cNvPr id="182" name="Rectangle 181"/>
            <p:cNvSpPr/>
            <p:nvPr/>
          </p:nvSpPr>
          <p:spPr>
            <a:xfrm>
              <a:off x="1193545" y="2110700"/>
              <a:ext cx="1476865"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grpSp>
      <p:pic>
        <p:nvPicPr>
          <p:cNvPr id="126" name="Picture 125"/>
          <p:cNvPicPr>
            <a:picLocks noChangeAspect="1"/>
          </p:cNvPicPr>
          <p:nvPr/>
        </p:nvPicPr>
        <p:blipFill>
          <a:blip r:embed="rId4"/>
          <a:stretch>
            <a:fillRect/>
          </a:stretch>
        </p:blipFill>
        <p:spPr>
          <a:xfrm>
            <a:off x="2451139" y="2455407"/>
            <a:ext cx="2156758" cy="1865066"/>
          </a:xfrm>
          <a:prstGeom prst="rect">
            <a:avLst/>
          </a:prstGeom>
        </p:spPr>
      </p:pic>
      <p:grpSp>
        <p:nvGrpSpPr>
          <p:cNvPr id="141" name="Group 140"/>
          <p:cNvGrpSpPr/>
          <p:nvPr/>
        </p:nvGrpSpPr>
        <p:grpSpPr>
          <a:xfrm>
            <a:off x="847752" y="3388806"/>
            <a:ext cx="2156758" cy="1865066"/>
            <a:chOff x="830340" y="3322661"/>
            <a:chExt cx="2114661" cy="1828662"/>
          </a:xfrm>
        </p:grpSpPr>
        <p:pic>
          <p:nvPicPr>
            <p:cNvPr id="142" name="Picture 141"/>
            <p:cNvPicPr>
              <a:picLocks noChangeAspect="1"/>
            </p:cNvPicPr>
            <p:nvPr/>
          </p:nvPicPr>
          <p:blipFill>
            <a:blip r:embed="rId4"/>
            <a:stretch>
              <a:fillRect/>
            </a:stretch>
          </p:blipFill>
          <p:spPr>
            <a:xfrm>
              <a:off x="830340" y="3322661"/>
              <a:ext cx="2114661" cy="1828662"/>
            </a:xfrm>
            <a:prstGeom prst="rect">
              <a:avLst/>
            </a:prstGeom>
          </p:spPr>
        </p:pic>
        <p:sp>
          <p:nvSpPr>
            <p:cNvPr id="143" name="Rectangle 142"/>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grpSp>
        <p:nvGrpSpPr>
          <p:cNvPr id="144" name="Group 143"/>
          <p:cNvGrpSpPr/>
          <p:nvPr/>
        </p:nvGrpSpPr>
        <p:grpSpPr>
          <a:xfrm>
            <a:off x="6544083" y="-1643"/>
            <a:ext cx="5891509" cy="6993533"/>
            <a:chOff x="6415486" y="-1611"/>
            <a:chExt cx="5776514" cy="6857027"/>
          </a:xfrm>
        </p:grpSpPr>
        <p:sp>
          <p:nvSpPr>
            <p:cNvPr id="146" name="Rectangle 145"/>
            <p:cNvSpPr/>
            <p:nvPr/>
          </p:nvSpPr>
          <p:spPr bwMode="auto">
            <a:xfrm rot="18900000">
              <a:off x="6767491" y="2795415"/>
              <a:ext cx="1140113" cy="114011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7" name="Rectangle 146"/>
            <p:cNvSpPr/>
            <p:nvPr/>
          </p:nvSpPr>
          <p:spPr bwMode="auto">
            <a:xfrm>
              <a:off x="6905272" y="-1611"/>
              <a:ext cx="5286728" cy="6857027"/>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8" name="Hexagon 147"/>
            <p:cNvSpPr/>
            <p:nvPr/>
          </p:nvSpPr>
          <p:spPr bwMode="auto">
            <a:xfrm>
              <a:off x="6415486" y="917133"/>
              <a:ext cx="2029679" cy="174972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sp>
          <p:nvSpPr>
            <p:cNvPr id="149" name="TextBox 148"/>
            <p:cNvSpPr txBox="1"/>
            <p:nvPr/>
          </p:nvSpPr>
          <p:spPr>
            <a:xfrm>
              <a:off x="7090737" y="71665"/>
              <a:ext cx="4800324" cy="854748"/>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Enterprise Proven</a:t>
              </a:r>
            </a:p>
          </p:txBody>
        </p:sp>
        <p:sp>
          <p:nvSpPr>
            <p:cNvPr id="150" name="TextBox 149"/>
            <p:cNvSpPr txBox="1"/>
            <p:nvPr/>
          </p:nvSpPr>
          <p:spPr>
            <a:xfrm>
              <a:off x="7187919" y="865293"/>
              <a:ext cx="4818581" cy="931628"/>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Enterprise Proven Cloud </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Rich Enterprise Partner Ecosystem</a:t>
              </a:r>
            </a:p>
          </p:txBody>
        </p:sp>
        <p:cxnSp>
          <p:nvCxnSpPr>
            <p:cNvPr id="151" name="Straight Connector 150"/>
            <p:cNvCxnSpPr/>
            <p:nvPr/>
          </p:nvCxnSpPr>
          <p:spPr>
            <a:xfrm flipV="1">
              <a:off x="7159656" y="822496"/>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2" name="Group 151"/>
            <p:cNvGrpSpPr/>
            <p:nvPr/>
          </p:nvGrpSpPr>
          <p:grpSpPr>
            <a:xfrm>
              <a:off x="9614382" y="4138531"/>
              <a:ext cx="2374903" cy="2641449"/>
              <a:chOff x="9614382" y="4064106"/>
              <a:chExt cx="2374903" cy="2641449"/>
            </a:xfrm>
          </p:grpSpPr>
          <p:sp>
            <p:nvSpPr>
              <p:cNvPr id="168" name="Rectangle 167"/>
              <p:cNvSpPr/>
              <p:nvPr/>
            </p:nvSpPr>
            <p:spPr bwMode="auto">
              <a:xfrm>
                <a:off x="9614382" y="4064106"/>
                <a:ext cx="2374903" cy="45868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156">
                  <a:defRPr/>
                </a:pPr>
                <a:r>
                  <a:rPr lang="en-US" sz="1428" b="1" kern="0" dirty="0">
                    <a:solidFill>
                      <a:prstClr val="white"/>
                    </a:solidFill>
                    <a:latin typeface="Segoe UI Light" panose="020B0502040204020203" pitchFamily="34" charset="0"/>
                    <a:cs typeface="Segoe UI Light" panose="020B0502040204020203" pitchFamily="34" charset="0"/>
                  </a:rPr>
                  <a:t>Solution Providers (ISVs)</a:t>
                </a:r>
              </a:p>
            </p:txBody>
          </p:sp>
          <p:sp>
            <p:nvSpPr>
              <p:cNvPr id="169" name="Rectangle 168"/>
              <p:cNvSpPr/>
              <p:nvPr/>
            </p:nvSpPr>
            <p:spPr>
              <a:xfrm>
                <a:off x="9625360" y="4595357"/>
                <a:ext cx="2363925" cy="21101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70" name="Picture 1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4079" y="4694083"/>
                <a:ext cx="1195285" cy="281290"/>
              </a:xfrm>
              <a:prstGeom prst="rect">
                <a:avLst/>
              </a:prstGeom>
              <a:solidFill>
                <a:schemeClr val="bg1"/>
              </a:solidFill>
            </p:spPr>
          </p:pic>
          <p:pic>
            <p:nvPicPr>
              <p:cNvPr id="171" name="Picture 8" descr="http://tse1.mm.bing.net/th?id=JN.RVKXN0%2fS5%2btXHlZaqu2Mfw&amp;w=112&amp;h=105&amp;c=7&amp;rs=1&amp;qlt=90&amp;pid=3.1&amp;rm=2">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5815" b="8254"/>
              <a:stretch/>
            </p:blipFill>
            <p:spPr bwMode="auto">
              <a:xfrm>
                <a:off x="9679115" y="4648545"/>
                <a:ext cx="645420" cy="590326"/>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10" descr="http://tse1.mm.bing.net/th?id=JN.uEvT7yJhw%2frFtvPZRc13Ew&amp;w=142&amp;h=100&amp;c=7&amp;rs=1&amp;qlt=90&amp;pid=3.1&amp;rm=2">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2249" y="5311438"/>
                <a:ext cx="818300" cy="469582"/>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2" descr="Schlumberger">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64167" y="5950280"/>
                <a:ext cx="1094909" cy="507116"/>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14" descr="http://tse1.mm.bing.net/th?id=JN.%2fhRvA72sodIFPtSBxXgGQQ&amp;w=130&amp;h=100&amp;c=7&amp;rs=1&amp;qlt=90&amp;pid=3.1&amp;rm=2">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31349" y="5066690"/>
                <a:ext cx="749148" cy="576268"/>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5" descr="Osi Logo.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40124" y="6080624"/>
                <a:ext cx="890128" cy="5273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3" name="Group 152"/>
            <p:cNvGrpSpPr/>
            <p:nvPr/>
          </p:nvGrpSpPr>
          <p:grpSpPr>
            <a:xfrm>
              <a:off x="7157467" y="4138531"/>
              <a:ext cx="2343297" cy="2645207"/>
              <a:chOff x="7157467" y="4064106"/>
              <a:chExt cx="2343297" cy="2645207"/>
            </a:xfrm>
          </p:grpSpPr>
          <p:sp>
            <p:nvSpPr>
              <p:cNvPr id="155" name="Rectangle 154"/>
              <p:cNvSpPr/>
              <p:nvPr/>
            </p:nvSpPr>
            <p:spPr bwMode="auto">
              <a:xfrm>
                <a:off x="7170915" y="4064106"/>
                <a:ext cx="2329407" cy="47223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156">
                  <a:defRPr/>
                </a:pPr>
                <a:r>
                  <a:rPr lang="en-US" sz="1428" b="1" kern="0" dirty="0">
                    <a:solidFill>
                      <a:srgbClr val="FFFFFF"/>
                    </a:solidFill>
                    <a:latin typeface="Segoe UI Light" panose="020B0502040204020203" pitchFamily="34" charset="0"/>
                    <a:cs typeface="Segoe UI Light" panose="020B0502040204020203" pitchFamily="34" charset="0"/>
                  </a:rPr>
                  <a:t>System Integrators</a:t>
                </a:r>
              </a:p>
            </p:txBody>
          </p:sp>
          <p:sp>
            <p:nvSpPr>
              <p:cNvPr id="156" name="Rectangle 155"/>
              <p:cNvSpPr/>
              <p:nvPr/>
            </p:nvSpPr>
            <p:spPr>
              <a:xfrm>
                <a:off x="7157467" y="4599115"/>
                <a:ext cx="2343297" cy="21101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57" name="Picture 156"/>
              <p:cNvPicPr>
                <a:picLocks noChangeAspect="1"/>
              </p:cNvPicPr>
              <p:nvPr/>
            </p:nvPicPr>
            <p:blipFill>
              <a:blip r:embed="rId15"/>
              <a:stretch>
                <a:fillRect/>
              </a:stretch>
            </p:blipFill>
            <p:spPr>
              <a:xfrm>
                <a:off x="7254732" y="4721876"/>
                <a:ext cx="904981" cy="224355"/>
              </a:xfrm>
              <a:prstGeom prst="rect">
                <a:avLst/>
              </a:prstGeom>
            </p:spPr>
          </p:pic>
          <p:pic>
            <p:nvPicPr>
              <p:cNvPr id="158" name="Picture 157"/>
              <p:cNvPicPr>
                <a:picLocks noChangeAspect="1"/>
              </p:cNvPicPr>
              <p:nvPr/>
            </p:nvPicPr>
            <p:blipFill>
              <a:blip r:embed="rId16"/>
              <a:stretch>
                <a:fillRect/>
              </a:stretch>
            </p:blipFill>
            <p:spPr>
              <a:xfrm>
                <a:off x="8270861" y="5150629"/>
                <a:ext cx="485209" cy="492329"/>
              </a:xfrm>
              <a:prstGeom prst="rect">
                <a:avLst/>
              </a:prstGeom>
            </p:spPr>
          </p:pic>
          <p:pic>
            <p:nvPicPr>
              <p:cNvPr id="159" name="Picture 158"/>
              <p:cNvPicPr>
                <a:picLocks noChangeAspect="1"/>
              </p:cNvPicPr>
              <p:nvPr/>
            </p:nvPicPr>
            <p:blipFill>
              <a:blip r:embed="rId17"/>
              <a:stretch>
                <a:fillRect/>
              </a:stretch>
            </p:blipFill>
            <p:spPr>
              <a:xfrm>
                <a:off x="8927161" y="4701181"/>
                <a:ext cx="539271" cy="310351"/>
              </a:xfrm>
              <a:prstGeom prst="rect">
                <a:avLst/>
              </a:prstGeom>
            </p:spPr>
          </p:pic>
          <p:pic>
            <p:nvPicPr>
              <p:cNvPr id="160" name="Picture 159"/>
              <p:cNvPicPr>
                <a:picLocks noChangeAspect="1"/>
              </p:cNvPicPr>
              <p:nvPr/>
            </p:nvPicPr>
            <p:blipFill>
              <a:blip r:embed="rId18"/>
              <a:stretch>
                <a:fillRect/>
              </a:stretch>
            </p:blipFill>
            <p:spPr>
              <a:xfrm>
                <a:off x="7313128" y="6124778"/>
                <a:ext cx="777903" cy="470677"/>
              </a:xfrm>
              <a:prstGeom prst="rect">
                <a:avLst/>
              </a:prstGeom>
            </p:spPr>
          </p:pic>
          <p:pic>
            <p:nvPicPr>
              <p:cNvPr id="161" name="Picture 160" descr="http://t2.gstatic.com/images?q=tbn:ANd9GcS6eP5VK22FjC75kzyIOCehGcm6mGtDiP26JGKHKbqrgeQ5H8-t"/>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gray">
              <a:xfrm>
                <a:off x="8957404" y="5480622"/>
                <a:ext cx="505445" cy="508162"/>
              </a:xfrm>
              <a:prstGeom prst="rect">
                <a:avLst/>
              </a:prstGeom>
              <a:noFill/>
              <a:extLst>
                <a:ext uri="{909E8E84-426E-40dd-AFC4-6F175D3DCCD1}">
                  <a14:hiddenFill xmlns:xdr="http://schemas.openxmlformats.org/drawingml/2006/spreadsheetDrawing" xmlns="" xmlns:a14="http://schemas.microsoft.com/office/drawing/2010/main" xmlns:lc="http://schemas.openxmlformats.org/drawingml/2006/lockedCanvas">
                    <a:solidFill>
                      <a:srgbClr val="FFFFFF"/>
                    </a:solidFill>
                  </a14:hiddenFill>
                </a:ext>
              </a:extLst>
            </p:spPr>
          </p:pic>
          <p:pic>
            <p:nvPicPr>
              <p:cNvPr id="162" name="Picture 161"/>
              <p:cNvPicPr>
                <a:picLocks noChangeAspect="1"/>
              </p:cNvPicPr>
              <p:nvPr/>
            </p:nvPicPr>
            <p:blipFill rotWithShape="1">
              <a:blip r:embed="rId20" cstate="email">
                <a:extLst>
                  <a:ext uri="{28A0092B-C50C-407E-A947-70E740481C1C}">
                    <a14:useLocalDpi xmlns:a14="http://schemas.microsoft.com/office/drawing/2010/main" val="0"/>
                  </a:ext>
                </a:extLst>
              </a:blip>
              <a:srcRect t="28465" b="35101"/>
              <a:stretch/>
            </p:blipFill>
            <p:spPr>
              <a:xfrm>
                <a:off x="8852139" y="5177027"/>
                <a:ext cx="617064" cy="226100"/>
              </a:xfrm>
              <a:prstGeom prst="rect">
                <a:avLst/>
              </a:prstGeom>
            </p:spPr>
          </p:pic>
          <p:pic>
            <p:nvPicPr>
              <p:cNvPr id="163" name="Picture 162"/>
              <p:cNvPicPr>
                <a:picLocks noChangeAspect="1"/>
              </p:cNvPicPr>
              <p:nvPr/>
            </p:nvPicPr>
            <p:blipFill>
              <a:blip r:embed="rId21">
                <a:clrChange>
                  <a:clrFrom>
                    <a:srgbClr val="EDEDED"/>
                  </a:clrFrom>
                  <a:clrTo>
                    <a:srgbClr val="EDEDED">
                      <a:alpha val="0"/>
                    </a:srgbClr>
                  </a:clrTo>
                </a:clrChange>
              </a:blip>
              <a:stretch>
                <a:fillRect/>
              </a:stretch>
            </p:blipFill>
            <p:spPr>
              <a:xfrm>
                <a:off x="7243932" y="5112104"/>
                <a:ext cx="915781" cy="347591"/>
              </a:xfrm>
              <a:prstGeom prst="rect">
                <a:avLst/>
              </a:prstGeom>
            </p:spPr>
          </p:pic>
          <p:pic>
            <p:nvPicPr>
              <p:cNvPr id="164" name="Picture 163"/>
              <p:cNvPicPr>
                <a:picLocks noChangeAspect="1"/>
              </p:cNvPicPr>
              <p:nvPr/>
            </p:nvPicPr>
            <p:blipFill>
              <a:blip r:embed="rId22"/>
              <a:stretch>
                <a:fillRect/>
              </a:stretch>
            </p:blipFill>
            <p:spPr>
              <a:xfrm>
                <a:off x="8292094" y="6340643"/>
                <a:ext cx="1174338" cy="286571"/>
              </a:xfrm>
              <a:prstGeom prst="rect">
                <a:avLst/>
              </a:prstGeom>
            </p:spPr>
          </p:pic>
          <p:pic>
            <p:nvPicPr>
              <p:cNvPr id="165" name="Picture 164"/>
              <p:cNvPicPr>
                <a:picLocks noChangeAspect="1"/>
              </p:cNvPicPr>
              <p:nvPr/>
            </p:nvPicPr>
            <p:blipFill>
              <a:blip r:embed="rId23"/>
              <a:stretch>
                <a:fillRect/>
              </a:stretch>
            </p:blipFill>
            <p:spPr>
              <a:xfrm>
                <a:off x="7212250" y="5647520"/>
                <a:ext cx="940671" cy="283034"/>
              </a:xfrm>
              <a:prstGeom prst="rect">
                <a:avLst/>
              </a:prstGeom>
            </p:spPr>
          </p:pic>
          <p:pic>
            <p:nvPicPr>
              <p:cNvPr id="166" name="Picture 2" descr="image00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250793" y="4678925"/>
                <a:ext cx="545452" cy="24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Picture 3" descr="image00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168363" y="5893342"/>
                <a:ext cx="811366" cy="3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4" name="Straight Connector 153"/>
            <p:cNvCxnSpPr/>
            <p:nvPr/>
          </p:nvCxnSpPr>
          <p:spPr>
            <a:xfrm flipV="1">
              <a:off x="7164998" y="1831996"/>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
        <p:nvSpPr>
          <p:cNvPr id="196" name="Rectangle 195"/>
          <p:cNvSpPr/>
          <p:nvPr/>
        </p:nvSpPr>
        <p:spPr bwMode="auto">
          <a:xfrm>
            <a:off x="7328381" y="1907772"/>
            <a:ext cx="4904303" cy="481633"/>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156">
              <a:defRPr/>
            </a:pPr>
            <a:r>
              <a:rPr lang="en-US" sz="1428" b="1" kern="0" dirty="0">
                <a:solidFill>
                  <a:srgbClr val="FFFFFF"/>
                </a:solidFill>
                <a:latin typeface="Segoe UI Light" panose="020B0502040204020203" pitchFamily="34" charset="0"/>
                <a:cs typeface="Segoe UI Light" panose="020B0502040204020203" pitchFamily="34" charset="0"/>
              </a:rPr>
              <a:t>Largest Compliance Portfolio In the Industry</a:t>
            </a:r>
          </a:p>
        </p:txBody>
      </p:sp>
      <p:sp>
        <p:nvSpPr>
          <p:cNvPr id="197" name="Rectangle 196"/>
          <p:cNvSpPr/>
          <p:nvPr/>
        </p:nvSpPr>
        <p:spPr>
          <a:xfrm>
            <a:off x="7323857" y="2432735"/>
            <a:ext cx="4895112" cy="1745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grpSp>
        <p:nvGrpSpPr>
          <p:cNvPr id="261" name="Group 260"/>
          <p:cNvGrpSpPr/>
          <p:nvPr/>
        </p:nvGrpSpPr>
        <p:grpSpPr>
          <a:xfrm>
            <a:off x="7688939" y="2559977"/>
            <a:ext cx="4072043" cy="1629536"/>
            <a:chOff x="2419305" y="1976585"/>
            <a:chExt cx="9578922" cy="4605069"/>
          </a:xfrm>
        </p:grpSpPr>
        <p:grpSp>
          <p:nvGrpSpPr>
            <p:cNvPr id="262" name="Group 261"/>
            <p:cNvGrpSpPr/>
            <p:nvPr/>
          </p:nvGrpSpPr>
          <p:grpSpPr>
            <a:xfrm>
              <a:off x="2483667" y="3410649"/>
              <a:ext cx="9450199" cy="1754219"/>
              <a:chOff x="2419305" y="3410649"/>
              <a:chExt cx="9450199" cy="1754219"/>
            </a:xfrm>
          </p:grpSpPr>
          <p:pic>
            <p:nvPicPr>
              <p:cNvPr id="304" name="Picture 28"/>
              <p:cNvPicPr>
                <a:picLocks noChangeAspect="1"/>
              </p:cNvPicPr>
              <p:nvPr/>
            </p:nvPicPr>
            <p:blipFill rotWithShape="1">
              <a:blip r:embed="rId26" cstate="print">
                <a:extLst>
                  <a:ext uri="{28A0092B-C50C-407E-A947-70E740481C1C}">
                    <a14:useLocalDpi xmlns:a14="http://schemas.microsoft.com/office/drawing/2010/main" val="0"/>
                  </a:ext>
                </a:extLst>
              </a:blip>
              <a:srcRect l="19912" r="16881" b="43417"/>
              <a:stretch/>
            </p:blipFill>
            <p:spPr>
              <a:xfrm>
                <a:off x="3603650" y="3410649"/>
                <a:ext cx="884331" cy="787789"/>
              </a:xfrm>
              <a:prstGeom prst="rect">
                <a:avLst/>
              </a:prstGeom>
            </p:spPr>
          </p:pic>
          <p:sp>
            <p:nvSpPr>
              <p:cNvPr id="305" name="Rectangle 304"/>
              <p:cNvSpPr/>
              <p:nvPr/>
            </p:nvSpPr>
            <p:spPr>
              <a:xfrm>
                <a:off x="3628234" y="4247469"/>
                <a:ext cx="780585" cy="917399"/>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HIPAA / HITECH</a:t>
                </a:r>
              </a:p>
            </p:txBody>
          </p:sp>
          <p:sp>
            <p:nvSpPr>
              <p:cNvPr id="306" name="Rectangle 305"/>
              <p:cNvSpPr/>
              <p:nvPr/>
            </p:nvSpPr>
            <p:spPr>
              <a:xfrm>
                <a:off x="2419305" y="4247470"/>
                <a:ext cx="968576" cy="754585"/>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err="1">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FedRAMP</a:t>
                </a: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 JAB P-ATO</a:t>
                </a:r>
              </a:p>
            </p:txBody>
          </p:sp>
          <p:pic>
            <p:nvPicPr>
              <p:cNvPr id="307" name="Picture 3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540144" y="3487404"/>
                <a:ext cx="640687" cy="634280"/>
              </a:xfrm>
              <a:prstGeom prst="rect">
                <a:avLst/>
              </a:prstGeom>
            </p:spPr>
          </p:pic>
          <p:sp>
            <p:nvSpPr>
              <p:cNvPr id="308" name="Rectangle 307"/>
              <p:cNvSpPr/>
              <p:nvPr/>
            </p:nvSpPr>
            <p:spPr>
              <a:xfrm>
                <a:off x="4545714" y="4247470"/>
                <a:ext cx="1035321"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FIPS 140-2</a:t>
                </a:r>
              </a:p>
            </p:txBody>
          </p:sp>
          <p:pic>
            <p:nvPicPr>
              <p:cNvPr id="309" name="Picture 30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768241" y="3645187"/>
                <a:ext cx="790194" cy="318713"/>
              </a:xfrm>
              <a:prstGeom prst="rect">
                <a:avLst/>
              </a:prstGeom>
            </p:spPr>
          </p:pic>
          <p:sp>
            <p:nvSpPr>
              <p:cNvPr id="310" name="Rectangle 309"/>
              <p:cNvSpPr/>
              <p:nvPr/>
            </p:nvSpPr>
            <p:spPr>
              <a:xfrm>
                <a:off x="6706276" y="4247470"/>
                <a:ext cx="756952" cy="591766"/>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FERPA</a:t>
                </a:r>
              </a:p>
            </p:txBody>
          </p:sp>
          <p:pic>
            <p:nvPicPr>
              <p:cNvPr id="311" name="Picture 3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773637" y="3496926"/>
                <a:ext cx="615235" cy="615235"/>
              </a:xfrm>
              <a:prstGeom prst="rect">
                <a:avLst/>
              </a:prstGeom>
            </p:spPr>
          </p:pic>
          <p:pic>
            <p:nvPicPr>
              <p:cNvPr id="312" name="Picture 31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647445" y="3496926"/>
                <a:ext cx="615237" cy="615235"/>
              </a:xfrm>
              <a:prstGeom prst="rect">
                <a:avLst/>
              </a:prstGeom>
            </p:spPr>
          </p:pic>
          <p:sp>
            <p:nvSpPr>
              <p:cNvPr id="313" name="Rectangle 312"/>
              <p:cNvSpPr/>
              <p:nvPr/>
            </p:nvSpPr>
            <p:spPr>
              <a:xfrm>
                <a:off x="7390737" y="4247470"/>
                <a:ext cx="1131469"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DISA Level 2</a:t>
                </a:r>
              </a:p>
            </p:txBody>
          </p:sp>
          <p:pic>
            <p:nvPicPr>
              <p:cNvPr id="314" name="Picture 313"/>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6762249" y="3482038"/>
                <a:ext cx="645011" cy="645011"/>
              </a:xfrm>
              <a:prstGeom prst="rect">
                <a:avLst/>
              </a:prstGeom>
            </p:spPr>
          </p:pic>
          <p:pic>
            <p:nvPicPr>
              <p:cNvPr id="315" name="Picture 314" descr="http://1.bp.blogspot.com/-zsub2Ach6i8/T3qyuPps54I/AAAAAAAAAVY/2DAjv_gntto/s1600/irs-logo.jpeg.png"/>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9397019" y="3484228"/>
                <a:ext cx="640631" cy="640631"/>
              </a:xfrm>
              <a:prstGeom prst="rect">
                <a:avLst/>
              </a:prstGeom>
              <a:noFill/>
              <a:ln>
                <a:noFill/>
              </a:ln>
            </p:spPr>
          </p:pic>
          <p:pic>
            <p:nvPicPr>
              <p:cNvPr id="316" name="Picture 315"/>
              <p:cNvPicPr>
                <a:picLocks noChangeAspect="1"/>
              </p:cNvPicPr>
              <p:nvPr/>
            </p:nvPicPr>
            <p:blipFill rotWithShape="1">
              <a:blip r:embed="rId33" cstate="print">
                <a:extLst>
                  <a:ext uri="{28A0092B-C50C-407E-A947-70E740481C1C}">
                    <a14:useLocalDpi xmlns:a14="http://schemas.microsoft.com/office/drawing/2010/main" val="0"/>
                  </a:ext>
                </a:extLst>
              </a:blip>
              <a:srcRect l="2855" t="2105" r="5136" b="14296"/>
              <a:stretch/>
            </p:blipFill>
            <p:spPr>
              <a:xfrm>
                <a:off x="2452036" y="3518761"/>
                <a:ext cx="919863" cy="571565"/>
              </a:xfrm>
              <a:prstGeom prst="rect">
                <a:avLst/>
              </a:prstGeom>
            </p:spPr>
          </p:pic>
          <p:pic>
            <p:nvPicPr>
              <p:cNvPr id="317" name="Picture 31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249327" y="3480620"/>
                <a:ext cx="664994" cy="647848"/>
              </a:xfrm>
              <a:prstGeom prst="rect">
                <a:avLst/>
              </a:prstGeom>
            </p:spPr>
          </p:pic>
          <p:sp>
            <p:nvSpPr>
              <p:cNvPr id="318" name="Rectangle 317"/>
              <p:cNvSpPr/>
              <p:nvPr/>
            </p:nvSpPr>
            <p:spPr>
              <a:xfrm>
                <a:off x="10052631" y="4247470"/>
                <a:ext cx="1058394"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ITAR-ready</a:t>
                </a:r>
              </a:p>
            </p:txBody>
          </p:sp>
          <p:sp>
            <p:nvSpPr>
              <p:cNvPr id="319" name="Rectangle 318"/>
              <p:cNvSpPr/>
              <p:nvPr/>
            </p:nvSpPr>
            <p:spPr>
              <a:xfrm>
                <a:off x="8520044" y="4247470"/>
                <a:ext cx="666114"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CJIS</a:t>
                </a:r>
              </a:p>
            </p:txBody>
          </p:sp>
          <p:sp>
            <p:nvSpPr>
              <p:cNvPr id="320" name="Rectangle 319"/>
              <p:cNvSpPr/>
              <p:nvPr/>
            </p:nvSpPr>
            <p:spPr>
              <a:xfrm>
                <a:off x="5748326" y="4247470"/>
                <a:ext cx="835334" cy="591766"/>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21 CFR</a:t>
                </a:r>
              </a:p>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Part 11</a:t>
                </a:r>
              </a:p>
            </p:txBody>
          </p:sp>
          <p:sp>
            <p:nvSpPr>
              <p:cNvPr id="321" name="Rectangle 320"/>
              <p:cNvSpPr/>
              <p:nvPr/>
            </p:nvSpPr>
            <p:spPr>
              <a:xfrm>
                <a:off x="9251596" y="4247470"/>
                <a:ext cx="931482"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IRS 1075</a:t>
                </a:r>
              </a:p>
            </p:txBody>
          </p:sp>
          <p:pic>
            <p:nvPicPr>
              <p:cNvPr id="322" name="Picture 6" descr="image007"/>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1123528" y="3452623"/>
                <a:ext cx="703841" cy="70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3" name="Rectangle 322"/>
              <p:cNvSpPr/>
              <p:nvPr/>
            </p:nvSpPr>
            <p:spPr>
              <a:xfrm>
                <a:off x="11081391" y="4247470"/>
                <a:ext cx="788113" cy="754585"/>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Section 508 VPAT</a:t>
                </a:r>
              </a:p>
            </p:txBody>
          </p:sp>
        </p:grpSp>
        <p:grpSp>
          <p:nvGrpSpPr>
            <p:cNvPr id="263" name="Group 262"/>
            <p:cNvGrpSpPr/>
            <p:nvPr/>
          </p:nvGrpSpPr>
          <p:grpSpPr>
            <a:xfrm>
              <a:off x="2731445" y="1976585"/>
              <a:ext cx="8954642" cy="1085679"/>
              <a:chOff x="2519321" y="1938043"/>
              <a:chExt cx="8954642" cy="1085679"/>
            </a:xfrm>
          </p:grpSpPr>
          <p:pic>
            <p:nvPicPr>
              <p:cNvPr id="288" name="Picture 14" descr="http://www.theauditpeople.com/sites/default/files/pictures/iso-logo.png"/>
              <p:cNvPicPr>
                <a:picLocks noChangeAspect="1" noChangeArrowheads="1"/>
              </p:cNvPicPr>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1599" y="1938043"/>
                <a:ext cx="807886" cy="610402"/>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88"/>
              <p:cNvPicPr>
                <a:picLocks noChangeAspect="1"/>
              </p:cNvPicPr>
              <p:nvPr/>
            </p:nvPicPr>
            <p:blipFill>
              <a:blip r:embed="rId37"/>
              <a:stretch>
                <a:fillRect/>
              </a:stretch>
            </p:blipFill>
            <p:spPr>
              <a:xfrm>
                <a:off x="4687686" y="1938043"/>
                <a:ext cx="666748" cy="610402"/>
              </a:xfrm>
              <a:prstGeom prst="rect">
                <a:avLst/>
              </a:prstGeom>
            </p:spPr>
          </p:pic>
          <p:pic>
            <p:nvPicPr>
              <p:cNvPr id="290" name="Picture 289"/>
              <p:cNvPicPr>
                <a:picLocks noChangeAspect="1"/>
              </p:cNvPicPr>
              <p:nvPr/>
            </p:nvPicPr>
            <p:blipFill>
              <a:blip r:embed="rId38"/>
              <a:stretch>
                <a:fillRect/>
              </a:stretch>
            </p:blipFill>
            <p:spPr>
              <a:xfrm>
                <a:off x="2519321" y="1938043"/>
                <a:ext cx="609112" cy="610402"/>
              </a:xfrm>
              <a:prstGeom prst="rect">
                <a:avLst/>
              </a:prstGeom>
            </p:spPr>
          </p:pic>
          <p:pic>
            <p:nvPicPr>
              <p:cNvPr id="291" name="Picture 290"/>
              <p:cNvPicPr>
                <a:picLocks noChangeAspect="1"/>
              </p:cNvPicPr>
              <p:nvPr/>
            </p:nvPicPr>
            <p:blipFill>
              <a:blip r:embed="rId37"/>
              <a:stretch>
                <a:fillRect/>
              </a:stretch>
            </p:blipFill>
            <p:spPr>
              <a:xfrm>
                <a:off x="3593041" y="1938043"/>
                <a:ext cx="666748" cy="610402"/>
              </a:xfrm>
              <a:prstGeom prst="rect">
                <a:avLst/>
              </a:prstGeom>
            </p:spPr>
          </p:pic>
          <p:pic>
            <p:nvPicPr>
              <p:cNvPr id="292" name="Picture 291"/>
              <p:cNvPicPr>
                <a:picLocks noChangeAspect="1"/>
              </p:cNvPicPr>
              <p:nvPr/>
            </p:nvPicPr>
            <p:blipFill>
              <a:blip r:embed="rId39"/>
              <a:stretch>
                <a:fillRect/>
              </a:stretch>
            </p:blipFill>
            <p:spPr>
              <a:xfrm>
                <a:off x="5700028" y="2009248"/>
                <a:ext cx="735635" cy="467992"/>
              </a:xfrm>
              <a:prstGeom prst="rect">
                <a:avLst/>
              </a:prstGeom>
            </p:spPr>
          </p:pic>
          <p:pic>
            <p:nvPicPr>
              <p:cNvPr id="293" name="Picture 292"/>
              <p:cNvPicPr>
                <a:picLocks noChangeAspect="1"/>
              </p:cNvPicPr>
              <p:nvPr/>
            </p:nvPicPr>
            <p:blipFill>
              <a:blip r:embed="rId40"/>
              <a:stretch>
                <a:fillRect/>
              </a:stretch>
            </p:blipFill>
            <p:spPr>
              <a:xfrm>
                <a:off x="6821462" y="2071754"/>
                <a:ext cx="894482" cy="342981"/>
              </a:xfrm>
              <a:prstGeom prst="rect">
                <a:avLst/>
              </a:prstGeom>
            </p:spPr>
          </p:pic>
          <p:pic>
            <p:nvPicPr>
              <p:cNvPr id="294" name="Picture 293"/>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9245039" y="1938043"/>
                <a:ext cx="610402" cy="610402"/>
              </a:xfrm>
              <a:prstGeom prst="rect">
                <a:avLst/>
              </a:prstGeom>
            </p:spPr>
          </p:pic>
          <p:sp>
            <p:nvSpPr>
              <p:cNvPr id="295" name="Rectangle 294"/>
              <p:cNvSpPr/>
              <p:nvPr/>
            </p:nvSpPr>
            <p:spPr>
              <a:xfrm>
                <a:off x="2536491" y="2721995"/>
                <a:ext cx="567309"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ISO 27001</a:t>
                </a:r>
              </a:p>
            </p:txBody>
          </p:sp>
          <p:sp>
            <p:nvSpPr>
              <p:cNvPr id="296" name="Rectangle 295"/>
              <p:cNvSpPr/>
              <p:nvPr/>
            </p:nvSpPr>
            <p:spPr>
              <a:xfrm>
                <a:off x="5713531" y="2721995"/>
                <a:ext cx="858035"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PCI DSS Level 1</a:t>
                </a:r>
              </a:p>
            </p:txBody>
          </p:sp>
          <p:sp>
            <p:nvSpPr>
              <p:cNvPr id="297" name="Rectangle 296"/>
              <p:cNvSpPr/>
              <p:nvPr/>
            </p:nvSpPr>
            <p:spPr>
              <a:xfrm>
                <a:off x="3565527" y="2721995"/>
                <a:ext cx="746459"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SOC 1 Type 2</a:t>
                </a:r>
              </a:p>
            </p:txBody>
          </p:sp>
          <p:sp>
            <p:nvSpPr>
              <p:cNvPr id="298" name="Rectangle 297"/>
              <p:cNvSpPr/>
              <p:nvPr/>
            </p:nvSpPr>
            <p:spPr>
              <a:xfrm>
                <a:off x="4657408" y="2721995"/>
                <a:ext cx="746459"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SOC 2 Type 2</a:t>
                </a:r>
              </a:p>
            </p:txBody>
          </p:sp>
          <p:sp>
            <p:nvSpPr>
              <p:cNvPr id="299" name="Rectangle 298"/>
              <p:cNvSpPr/>
              <p:nvPr/>
            </p:nvSpPr>
            <p:spPr>
              <a:xfrm>
                <a:off x="8072065" y="2721995"/>
                <a:ext cx="567308"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ISO 27018</a:t>
                </a:r>
              </a:p>
            </p:txBody>
          </p:sp>
          <p:sp>
            <p:nvSpPr>
              <p:cNvPr id="300" name="Rectangle 299"/>
              <p:cNvSpPr/>
              <p:nvPr/>
            </p:nvSpPr>
            <p:spPr>
              <a:xfrm>
                <a:off x="6854615" y="2721995"/>
                <a:ext cx="828176" cy="301727"/>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Cloud Controls</a:t>
                </a:r>
                <a:b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b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Matrix</a:t>
                </a:r>
              </a:p>
            </p:txBody>
          </p:sp>
          <p:sp>
            <p:nvSpPr>
              <p:cNvPr id="301" name="Rectangle 300"/>
              <p:cNvSpPr/>
              <p:nvPr/>
            </p:nvSpPr>
            <p:spPr>
              <a:xfrm>
                <a:off x="8969774" y="2721995"/>
                <a:ext cx="1167619" cy="301727"/>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Content Delivery and</a:t>
                </a:r>
                <a:b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b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Security Association</a:t>
                </a:r>
              </a:p>
            </p:txBody>
          </p:sp>
          <p:sp>
            <p:nvSpPr>
              <p:cNvPr id="302" name="Rectangle 301"/>
              <p:cNvSpPr/>
              <p:nvPr/>
            </p:nvSpPr>
            <p:spPr>
              <a:xfrm>
                <a:off x="10306344" y="2721995"/>
                <a:ext cx="1167619" cy="301727"/>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Shared</a:t>
                </a:r>
              </a:p>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Assessments</a:t>
                </a:r>
              </a:p>
            </p:txBody>
          </p:sp>
          <p:pic>
            <p:nvPicPr>
              <p:cNvPr id="303" name="Picture 302"/>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0465185" y="2019731"/>
                <a:ext cx="849936" cy="420638"/>
              </a:xfrm>
              <a:prstGeom prst="rect">
                <a:avLst/>
              </a:prstGeom>
            </p:spPr>
          </p:pic>
        </p:grpSp>
        <p:grpSp>
          <p:nvGrpSpPr>
            <p:cNvPr id="264" name="Group 263"/>
            <p:cNvGrpSpPr/>
            <p:nvPr/>
          </p:nvGrpSpPr>
          <p:grpSpPr>
            <a:xfrm>
              <a:off x="2419305" y="4918891"/>
              <a:ext cx="9578922" cy="1662763"/>
              <a:chOff x="2197351" y="4814116"/>
              <a:chExt cx="9578922" cy="1662763"/>
            </a:xfrm>
          </p:grpSpPr>
          <p:sp>
            <p:nvSpPr>
              <p:cNvPr id="265" name="Rectangle 264"/>
              <p:cNvSpPr/>
              <p:nvPr/>
            </p:nvSpPr>
            <p:spPr>
              <a:xfrm>
                <a:off x="2197351" y="5487034"/>
                <a:ext cx="1129566"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European Union</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Model Clauses</a:t>
                </a:r>
              </a:p>
            </p:txBody>
          </p:sp>
          <p:grpSp>
            <p:nvGrpSpPr>
              <p:cNvPr id="266" name="Group 265"/>
              <p:cNvGrpSpPr/>
              <p:nvPr/>
            </p:nvGrpSpPr>
            <p:grpSpPr>
              <a:xfrm>
                <a:off x="2358769" y="4814116"/>
                <a:ext cx="9417504" cy="1662763"/>
                <a:chOff x="2358769" y="4814116"/>
                <a:chExt cx="9417504" cy="1662763"/>
              </a:xfrm>
            </p:grpSpPr>
            <p:pic>
              <p:nvPicPr>
                <p:cNvPr id="267" name="Picture 266"/>
                <p:cNvPicPr>
                  <a:picLocks noChangeAspect="1"/>
                </p:cNvPicPr>
                <p:nvPr/>
              </p:nvPicPr>
              <p:blipFill rotWithShape="1">
                <a:blip r:embed="rId43" cstate="print">
                  <a:extLst>
                    <a:ext uri="{28A0092B-C50C-407E-A947-70E740481C1C}">
                      <a14:useLocalDpi xmlns:a14="http://schemas.microsoft.com/office/drawing/2010/main" val="0"/>
                    </a:ext>
                  </a:extLst>
                </a:blip>
                <a:srcRect/>
                <a:stretch/>
              </p:blipFill>
              <p:spPr>
                <a:xfrm>
                  <a:off x="4888167" y="4936078"/>
                  <a:ext cx="576702" cy="374283"/>
                </a:xfrm>
                <a:prstGeom prst="rect">
                  <a:avLst/>
                </a:prstGeom>
              </p:spPr>
            </p:pic>
            <p:sp>
              <p:nvSpPr>
                <p:cNvPr id="268" name="Rectangle 267"/>
                <p:cNvSpPr/>
                <p:nvPr/>
              </p:nvSpPr>
              <p:spPr>
                <a:xfrm>
                  <a:off x="3784259" y="5487034"/>
                  <a:ext cx="1118712" cy="808917"/>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United Kingdom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G-Cloud</a:t>
                  </a:r>
                </a:p>
              </p:txBody>
            </p:sp>
            <p:pic>
              <p:nvPicPr>
                <p:cNvPr id="269" name="Picture 268"/>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7224425" y="4960051"/>
                  <a:ext cx="997139" cy="326336"/>
                </a:xfrm>
                <a:prstGeom prst="rect">
                  <a:avLst/>
                </a:prstGeom>
              </p:spPr>
            </p:pic>
            <p:sp>
              <p:nvSpPr>
                <p:cNvPr id="270" name="Rectangle 269"/>
                <p:cNvSpPr/>
                <p:nvPr/>
              </p:nvSpPr>
              <p:spPr>
                <a:xfrm>
                  <a:off x="7135155" y="5487034"/>
                  <a:ext cx="1175681" cy="627986"/>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Singapore</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MTCS Level 3 </a:t>
                  </a:r>
                </a:p>
              </p:txBody>
            </p:sp>
            <p:pic>
              <p:nvPicPr>
                <p:cNvPr id="271" name="Picture 4" descr="image002"/>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6440073" y="4913018"/>
                  <a:ext cx="677320" cy="42040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Rectangle 271"/>
                <p:cNvSpPr/>
                <p:nvPr/>
              </p:nvSpPr>
              <p:spPr>
                <a:xfrm>
                  <a:off x="8203216" y="5487034"/>
                  <a:ext cx="957834"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Australian Signals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Directorate</a:t>
                  </a:r>
                </a:p>
              </p:txBody>
            </p:sp>
            <p:pic>
              <p:nvPicPr>
                <p:cNvPr id="273" name="Picture 27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4072651" y="4852257"/>
                  <a:ext cx="541925" cy="541925"/>
                </a:xfrm>
                <a:prstGeom prst="rect">
                  <a:avLst/>
                </a:prstGeom>
              </p:spPr>
            </p:pic>
            <p:pic>
              <p:nvPicPr>
                <p:cNvPr id="274" name="Picture 273" descr="http://ts1.mm.bing.net/th?&amp;id=HN.607999990459468225&amp;w=300&amp;h=300&amp;c=0&amp;pid=1.9&amp;rs=0&amp;p=0"/>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9188084" y="4842576"/>
                  <a:ext cx="580719" cy="561287"/>
                </a:xfrm>
                <a:prstGeom prst="rect">
                  <a:avLst/>
                </a:prstGeom>
                <a:noFill/>
                <a:ln>
                  <a:noFill/>
                </a:ln>
              </p:spPr>
            </p:pic>
            <p:pic>
              <p:nvPicPr>
                <p:cNvPr id="275" name="Picture 274" descr="IRAP logo">
                  <a:hlinkClick r:id="rId48"/>
                </p:cNvPr>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291637" y="4874918"/>
                  <a:ext cx="780991" cy="496606"/>
                </a:xfrm>
                <a:prstGeom prst="rect">
                  <a:avLst/>
                </a:prstGeom>
                <a:noFill/>
                <a:ln>
                  <a:noFill/>
                </a:ln>
              </p:spPr>
            </p:pic>
            <p:pic>
              <p:nvPicPr>
                <p:cNvPr id="276" name="Picture 275"/>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331269" y="5002216"/>
                  <a:ext cx="589752" cy="242007"/>
                </a:xfrm>
                <a:prstGeom prst="rect">
                  <a:avLst/>
                </a:prstGeom>
              </p:spPr>
            </p:pic>
            <p:pic>
              <p:nvPicPr>
                <p:cNvPr id="277" name="Picture 276" descr="FISC : The Center for Financial Industry Infomation System">
                  <a:hlinkClick r:id="rId51" tooltip="&quot;FISC HOME&quot;"/>
                </p:cNvPr>
                <p:cNvPicPr/>
                <p:nvPr/>
              </p:nvPicPr>
              <p:blipFill rotWithShape="1">
                <a:blip r:embed="rId52" cstate="print">
                  <a:extLst>
                    <a:ext uri="{28A0092B-C50C-407E-A947-70E740481C1C}">
                      <a14:useLocalDpi xmlns:a14="http://schemas.microsoft.com/office/drawing/2010/main" val="0"/>
                    </a:ext>
                  </a:extLst>
                </a:blip>
                <a:srcRect r="68254"/>
                <a:stretch/>
              </p:blipFill>
              <p:spPr bwMode="auto">
                <a:xfrm>
                  <a:off x="9875423" y="4954801"/>
                  <a:ext cx="911667" cy="377203"/>
                </a:xfrm>
                <a:prstGeom prst="rect">
                  <a:avLst/>
                </a:prstGeom>
                <a:noFill/>
                <a:ln>
                  <a:noFill/>
                </a:ln>
              </p:spPr>
            </p:pic>
            <p:sp>
              <p:nvSpPr>
                <p:cNvPr id="278" name="Rectangle 277"/>
                <p:cNvSpPr/>
                <p:nvPr/>
              </p:nvSpPr>
              <p:spPr>
                <a:xfrm>
                  <a:off x="9759776" y="5487034"/>
                  <a:ext cx="1152035" cy="808917"/>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Japan</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Financial Services</a:t>
                  </a:r>
                </a:p>
              </p:txBody>
            </p:sp>
            <p:pic>
              <p:nvPicPr>
                <p:cNvPr id="279" name="Picture 8" descr="image002"/>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5720659" y="4818257"/>
                  <a:ext cx="609928" cy="60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 name="Rectangle 279"/>
                <p:cNvSpPr/>
                <p:nvPr/>
              </p:nvSpPr>
              <p:spPr>
                <a:xfrm>
                  <a:off x="4516359" y="5487035"/>
                  <a:ext cx="1320320" cy="793129"/>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China Multi</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Layer Protection Scheme</a:t>
                  </a:r>
                </a:p>
              </p:txBody>
            </p:sp>
            <p:sp>
              <p:nvSpPr>
                <p:cNvPr id="281" name="Rectangle 280"/>
                <p:cNvSpPr/>
                <p:nvPr/>
              </p:nvSpPr>
              <p:spPr>
                <a:xfrm>
                  <a:off x="6416230" y="5487034"/>
                  <a:ext cx="725005"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China</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CCCPPF</a:t>
                  </a:r>
                </a:p>
              </p:txBody>
            </p:sp>
            <p:sp>
              <p:nvSpPr>
                <p:cNvPr id="282" name="Rectangle 281"/>
                <p:cNvSpPr/>
                <p:nvPr/>
              </p:nvSpPr>
              <p:spPr>
                <a:xfrm>
                  <a:off x="8927189" y="5487034"/>
                  <a:ext cx="1102501" cy="808917"/>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 New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Zealand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GCIO</a:t>
                  </a:r>
                </a:p>
              </p:txBody>
            </p:sp>
            <p:sp>
              <p:nvSpPr>
                <p:cNvPr id="283" name="Rectangle 282"/>
                <p:cNvSpPr/>
                <p:nvPr/>
              </p:nvSpPr>
              <p:spPr>
                <a:xfrm>
                  <a:off x="5635811" y="5487034"/>
                  <a:ext cx="759061"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China</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GB 18030</a:t>
                  </a:r>
                </a:p>
              </p:txBody>
            </p:sp>
            <p:pic>
              <p:nvPicPr>
                <p:cNvPr id="284" name="Picture 2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2358769" y="4843701"/>
                  <a:ext cx="806731" cy="559038"/>
                </a:xfrm>
                <a:prstGeom prst="rect">
                  <a:avLst/>
                </a:prstGeom>
              </p:spPr>
            </p:pic>
            <p:sp>
              <p:nvSpPr>
                <p:cNvPr id="285" name="Rectangle 284"/>
                <p:cNvSpPr/>
                <p:nvPr/>
              </p:nvSpPr>
              <p:spPr>
                <a:xfrm>
                  <a:off x="3266115" y="5487034"/>
                  <a:ext cx="720058"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EU Safe Harbor</a:t>
                  </a:r>
                </a:p>
              </p:txBody>
            </p:sp>
            <p:sp>
              <p:nvSpPr>
                <p:cNvPr id="286" name="Rectangle 285"/>
                <p:cNvSpPr/>
                <p:nvPr/>
              </p:nvSpPr>
              <p:spPr>
                <a:xfrm>
                  <a:off x="10624238" y="5511527"/>
                  <a:ext cx="1152035" cy="627986"/>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ENISA</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IAF</a:t>
                  </a:r>
                </a:p>
              </p:txBody>
            </p:sp>
            <p:pic>
              <p:nvPicPr>
                <p:cNvPr id="287" name="Picture 286"/>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10947195" y="4814116"/>
                  <a:ext cx="640009" cy="604168"/>
                </a:xfrm>
                <a:prstGeom prst="rect">
                  <a:avLst/>
                </a:prstGeom>
              </p:spPr>
            </p:pic>
          </p:grpSp>
        </p:grpSp>
      </p:grpSp>
    </p:spTree>
    <p:extLst>
      <p:ext uri="{BB962C8B-B14F-4D97-AF65-F5344CB8AC3E}">
        <p14:creationId xmlns:p14="http://schemas.microsoft.com/office/powerpoint/2010/main" val="26212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23211" y="-64299"/>
            <a:ext cx="5391973" cy="7050981"/>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grpSp>
        <p:nvGrpSpPr>
          <p:cNvPr id="180" name="Group 179"/>
          <p:cNvGrpSpPr/>
          <p:nvPr/>
        </p:nvGrpSpPr>
        <p:grpSpPr>
          <a:xfrm>
            <a:off x="840942" y="1540065"/>
            <a:ext cx="2156758" cy="1865066"/>
            <a:chOff x="840179" y="1547221"/>
            <a:chExt cx="2157064" cy="1865330"/>
          </a:xfrm>
        </p:grpSpPr>
        <p:pic>
          <p:nvPicPr>
            <p:cNvPr id="181" name="Picture 180"/>
            <p:cNvPicPr>
              <a:picLocks noChangeAspect="1"/>
            </p:cNvPicPr>
            <p:nvPr/>
          </p:nvPicPr>
          <p:blipFill>
            <a:blip r:embed="rId4"/>
            <a:stretch>
              <a:fillRect/>
            </a:stretch>
          </p:blipFill>
          <p:spPr>
            <a:xfrm>
              <a:off x="840179" y="1547221"/>
              <a:ext cx="2157064" cy="1865330"/>
            </a:xfrm>
            <a:prstGeom prst="rect">
              <a:avLst/>
            </a:prstGeom>
          </p:spPr>
        </p:pic>
        <p:sp>
          <p:nvSpPr>
            <p:cNvPr id="182" name="Rectangle 181"/>
            <p:cNvSpPr/>
            <p:nvPr/>
          </p:nvSpPr>
          <p:spPr>
            <a:xfrm>
              <a:off x="1193545" y="2110700"/>
              <a:ext cx="1476865"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grpSp>
      <p:grpSp>
        <p:nvGrpSpPr>
          <p:cNvPr id="78" name="Group 77"/>
          <p:cNvGrpSpPr/>
          <p:nvPr/>
        </p:nvGrpSpPr>
        <p:grpSpPr>
          <a:xfrm>
            <a:off x="2457403" y="4297563"/>
            <a:ext cx="2156758" cy="1865066"/>
            <a:chOff x="2402431" y="600287"/>
            <a:chExt cx="2114661" cy="1828662"/>
          </a:xfrm>
        </p:grpSpPr>
        <p:pic>
          <p:nvPicPr>
            <p:cNvPr id="79" name="Picture 78"/>
            <p:cNvPicPr>
              <a:picLocks noChangeAspect="1"/>
            </p:cNvPicPr>
            <p:nvPr/>
          </p:nvPicPr>
          <p:blipFill>
            <a:blip r:embed="rId4"/>
            <a:stretch>
              <a:fillRect/>
            </a:stretch>
          </p:blipFill>
          <p:spPr>
            <a:xfrm>
              <a:off x="2402431" y="600287"/>
              <a:ext cx="2114661" cy="1828662"/>
            </a:xfrm>
            <a:prstGeom prst="rect">
              <a:avLst/>
            </a:prstGeom>
          </p:spPr>
        </p:pic>
        <p:sp>
          <p:nvSpPr>
            <p:cNvPr id="80" name="Rectangle 79"/>
            <p:cNvSpPr/>
            <p:nvPr/>
          </p:nvSpPr>
          <p:spPr>
            <a:xfrm>
              <a:off x="2525207" y="1117231"/>
              <a:ext cx="1858604" cy="855042"/>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grpSp>
      <p:sp>
        <p:nvSpPr>
          <p:cNvPr id="152" name="TextBox 151"/>
          <p:cNvSpPr txBox="1"/>
          <p:nvPr/>
        </p:nvSpPr>
        <p:spPr>
          <a:xfrm>
            <a:off x="7284886" y="253692"/>
            <a:ext cx="4895886" cy="144810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End to End Security &amp; Privacy</a:t>
            </a:r>
          </a:p>
        </p:txBody>
      </p:sp>
      <p:sp>
        <p:nvSpPr>
          <p:cNvPr id="179" name="TextBox 178"/>
          <p:cNvSpPr txBox="1"/>
          <p:nvPr/>
        </p:nvSpPr>
        <p:spPr>
          <a:xfrm>
            <a:off x="7116076" y="1663467"/>
            <a:ext cx="5064696" cy="950174"/>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Industry Standard Security &amp; Privacy</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You Own Your Data</a:t>
            </a:r>
          </a:p>
        </p:txBody>
      </p:sp>
      <p:cxnSp>
        <p:nvCxnSpPr>
          <p:cNvPr id="183" name="Straight Connector 182"/>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7116076" y="2957177"/>
            <a:ext cx="5064696" cy="3244"/>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0" name="Rectangle 189"/>
          <p:cNvSpPr/>
          <p:nvPr/>
        </p:nvSpPr>
        <p:spPr>
          <a:xfrm>
            <a:off x="7437885" y="3542365"/>
            <a:ext cx="1974065" cy="117830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91" name="TextBox 190"/>
          <p:cNvSpPr txBox="1"/>
          <p:nvPr/>
        </p:nvSpPr>
        <p:spPr>
          <a:xfrm>
            <a:off x="7574268" y="3777170"/>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Industry Standard Support</a:t>
            </a:r>
          </a:p>
        </p:txBody>
      </p:sp>
      <p:sp>
        <p:nvSpPr>
          <p:cNvPr id="192" name="Rectangle 191"/>
          <p:cNvSpPr/>
          <p:nvPr/>
        </p:nvSpPr>
        <p:spPr>
          <a:xfrm>
            <a:off x="7435028" y="3042679"/>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Device Security</a:t>
            </a:r>
          </a:p>
        </p:txBody>
      </p:sp>
      <p:sp>
        <p:nvSpPr>
          <p:cNvPr id="193" name="Rectangle 192"/>
          <p:cNvSpPr/>
          <p:nvPr/>
        </p:nvSpPr>
        <p:spPr>
          <a:xfrm>
            <a:off x="7450562" y="5585723"/>
            <a:ext cx="1973853" cy="121261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204" name="Rectangle 203"/>
          <p:cNvSpPr/>
          <p:nvPr/>
        </p:nvSpPr>
        <p:spPr>
          <a:xfrm>
            <a:off x="7435029" y="4905378"/>
            <a:ext cx="1980776" cy="6226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End to End Security</a:t>
            </a:r>
          </a:p>
        </p:txBody>
      </p:sp>
      <p:sp>
        <p:nvSpPr>
          <p:cNvPr id="205" name="Rectangle 204"/>
          <p:cNvSpPr/>
          <p:nvPr/>
        </p:nvSpPr>
        <p:spPr>
          <a:xfrm>
            <a:off x="9877944" y="4925521"/>
            <a:ext cx="1980776" cy="61311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Privacy</a:t>
            </a:r>
          </a:p>
        </p:txBody>
      </p:sp>
      <p:sp>
        <p:nvSpPr>
          <p:cNvPr id="206" name="Rectangle 205"/>
          <p:cNvSpPr/>
          <p:nvPr/>
        </p:nvSpPr>
        <p:spPr>
          <a:xfrm>
            <a:off x="9877119" y="5588319"/>
            <a:ext cx="1976921" cy="121483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211" name="Rectangle 210"/>
          <p:cNvSpPr/>
          <p:nvPr/>
        </p:nvSpPr>
        <p:spPr>
          <a:xfrm>
            <a:off x="9877944" y="3569043"/>
            <a:ext cx="1986445" cy="115638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212" name="Rectangle 211"/>
          <p:cNvSpPr/>
          <p:nvPr/>
        </p:nvSpPr>
        <p:spPr>
          <a:xfrm>
            <a:off x="9884704" y="3058012"/>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Solution Security</a:t>
            </a:r>
          </a:p>
        </p:txBody>
      </p:sp>
      <p:sp>
        <p:nvSpPr>
          <p:cNvPr id="224" name="TextBox 223"/>
          <p:cNvSpPr txBox="1"/>
          <p:nvPr/>
        </p:nvSpPr>
        <p:spPr>
          <a:xfrm>
            <a:off x="10120921" y="3769719"/>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Azure Active Directory</a:t>
            </a:r>
          </a:p>
        </p:txBody>
      </p:sp>
      <p:sp>
        <p:nvSpPr>
          <p:cNvPr id="225" name="TextBox 224"/>
          <p:cNvSpPr txBox="1"/>
          <p:nvPr/>
        </p:nvSpPr>
        <p:spPr>
          <a:xfrm>
            <a:off x="7635589" y="5839028"/>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Azure Security Advisor</a:t>
            </a:r>
          </a:p>
        </p:txBody>
      </p:sp>
      <p:sp>
        <p:nvSpPr>
          <p:cNvPr id="226" name="TextBox 225"/>
          <p:cNvSpPr txBox="1"/>
          <p:nvPr/>
        </p:nvSpPr>
        <p:spPr>
          <a:xfrm>
            <a:off x="10132820" y="5841440"/>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Your Solution </a:t>
            </a:r>
          </a:p>
          <a:p>
            <a:pPr defTabSz="932597">
              <a:defRPr/>
            </a:pPr>
            <a:r>
              <a:rPr lang="en-US" sz="1632" dirty="0">
                <a:solidFill>
                  <a:prstClr val="white"/>
                </a:solidFill>
                <a:latin typeface="Calibri" panose="020F0502020204030204"/>
              </a:rPr>
              <a:t>Your Data</a:t>
            </a:r>
          </a:p>
        </p:txBody>
      </p:sp>
      <p:pic>
        <p:nvPicPr>
          <p:cNvPr id="67" name="Picture 66"/>
          <p:cNvPicPr>
            <a:picLocks noChangeAspect="1"/>
          </p:cNvPicPr>
          <p:nvPr/>
        </p:nvPicPr>
        <p:blipFill>
          <a:blip r:embed="rId4"/>
          <a:stretch>
            <a:fillRect/>
          </a:stretch>
        </p:blipFill>
        <p:spPr>
          <a:xfrm>
            <a:off x="2451139" y="2455407"/>
            <a:ext cx="2156758" cy="1865066"/>
          </a:xfrm>
          <a:prstGeom prst="rect">
            <a:avLst/>
          </a:prstGeom>
        </p:spPr>
      </p:pic>
      <p:grpSp>
        <p:nvGrpSpPr>
          <p:cNvPr id="70" name="Group 69"/>
          <p:cNvGrpSpPr/>
          <p:nvPr/>
        </p:nvGrpSpPr>
        <p:grpSpPr>
          <a:xfrm>
            <a:off x="847752" y="3388806"/>
            <a:ext cx="2156758" cy="1865066"/>
            <a:chOff x="830340" y="3322661"/>
            <a:chExt cx="2114661" cy="1828662"/>
          </a:xfrm>
        </p:grpSpPr>
        <p:pic>
          <p:nvPicPr>
            <p:cNvPr id="71" name="Picture 70"/>
            <p:cNvPicPr>
              <a:picLocks noChangeAspect="1"/>
            </p:cNvPicPr>
            <p:nvPr/>
          </p:nvPicPr>
          <p:blipFill>
            <a:blip r:embed="rId4"/>
            <a:stretch>
              <a:fillRect/>
            </a:stretch>
          </p:blipFill>
          <p:spPr>
            <a:xfrm>
              <a:off x="830340" y="3322661"/>
              <a:ext cx="2114661" cy="1828662"/>
            </a:xfrm>
            <a:prstGeom prst="rect">
              <a:avLst/>
            </a:prstGeom>
          </p:spPr>
        </p:pic>
        <p:sp>
          <p:nvSpPr>
            <p:cNvPr id="72" name="Rectangle 71"/>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60" name="Rectangle 59"/>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111538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6989614" y="-64298"/>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284886" y="253692"/>
            <a:ext cx="4895886" cy="144810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Data Analytics &amp; Ecosystem</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grpSp>
        <p:nvGrpSpPr>
          <p:cNvPr id="188" name="Group 187"/>
          <p:cNvGrpSpPr/>
          <p:nvPr/>
        </p:nvGrpSpPr>
        <p:grpSpPr>
          <a:xfrm>
            <a:off x="4058171" y="3376039"/>
            <a:ext cx="2156759" cy="1865066"/>
            <a:chOff x="4057863" y="3376022"/>
            <a:chExt cx="2157064" cy="1865330"/>
          </a:xfrm>
        </p:grpSpPr>
        <p:pic>
          <p:nvPicPr>
            <p:cNvPr id="189" name="Picture 188"/>
            <p:cNvPicPr>
              <a:picLocks noChangeAspect="1"/>
            </p:cNvPicPr>
            <p:nvPr/>
          </p:nvPicPr>
          <p:blipFill>
            <a:blip r:embed="rId4"/>
            <a:stretch>
              <a:fillRect/>
            </a:stretch>
          </p:blipFill>
          <p:spPr>
            <a:xfrm>
              <a:off x="4057863" y="3376022"/>
              <a:ext cx="2157064" cy="1865330"/>
            </a:xfrm>
            <a:prstGeom prst="rect">
              <a:avLst/>
            </a:prstGeom>
          </p:spPr>
        </p:pic>
        <p:sp>
          <p:nvSpPr>
            <p:cNvPr id="190" name="Rectangle 189"/>
            <p:cNvSpPr/>
            <p:nvPr/>
          </p:nvSpPr>
          <p:spPr>
            <a:xfrm>
              <a:off x="4426156" y="3925036"/>
              <a:ext cx="1469276"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grpSp>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grpSp>
        <p:nvGrpSpPr>
          <p:cNvPr id="50" name="Group 393"/>
          <p:cNvGrpSpPr>
            <a:grpSpLocks/>
          </p:cNvGrpSpPr>
          <p:nvPr/>
        </p:nvGrpSpPr>
        <p:grpSpPr bwMode="auto">
          <a:xfrm>
            <a:off x="7116077" y="3066584"/>
            <a:ext cx="2448869" cy="2045682"/>
            <a:chOff x="8289832" y="2910817"/>
            <a:chExt cx="2739047" cy="2333368"/>
          </a:xfrm>
          <a:solidFill>
            <a:srgbClr val="0070C0"/>
          </a:solidFill>
        </p:grpSpPr>
        <p:sp>
          <p:nvSpPr>
            <p:cNvPr id="51" name="Rectangle 50"/>
            <p:cNvSpPr/>
            <p:nvPr/>
          </p:nvSpPr>
          <p:spPr bwMode="auto">
            <a:xfrm>
              <a:off x="8289832" y="2910817"/>
              <a:ext cx="2739047" cy="2333368"/>
            </a:xfrm>
            <a:prstGeom prst="rect">
              <a:avLst/>
            </a:prstGeom>
            <a:grpFill/>
            <a:ln w="6350" cap="flat" cmpd="sng" algn="ctr">
              <a:noFill/>
              <a:prstDash val="solid"/>
              <a:miter lim="800000"/>
              <a:headEnd type="none" w="med" len="med"/>
              <a:tailEnd type="none" w="med" len="med"/>
            </a:ln>
            <a:effectLst/>
          </p:spPr>
          <p:txBody>
            <a:bodyPr lIns="182829" tIns="146263" rIns="182829" bIns="146263"/>
            <a:lstStyle/>
            <a:p>
              <a:pPr algn="ctr" defTabSz="931936" fontAlgn="base">
                <a:lnSpc>
                  <a:spcPct val="90000"/>
                </a:lnSpc>
                <a:defRPr/>
              </a:pPr>
              <a:r>
                <a:rPr lang="en-US" sz="1428" b="1" kern="0" dirty="0">
                  <a:gradFill>
                    <a:gsLst>
                      <a:gs pos="0">
                        <a:srgbClr val="FFFFFF"/>
                      </a:gs>
                      <a:gs pos="100000">
                        <a:srgbClr val="FFFFFF"/>
                      </a:gs>
                    </a:gsLst>
                    <a:lin ang="5400000" scaled="0"/>
                  </a:gradFill>
                  <a:latin typeface="Segoe UI"/>
                  <a:ea typeface="Segoe UI" pitchFamily="34" charset="0"/>
                  <a:cs typeface="Segoe UI" pitchFamily="34" charset="0"/>
                </a:rPr>
                <a:t>Data Platform</a:t>
              </a:r>
            </a:p>
          </p:txBody>
        </p:sp>
        <p:grpSp>
          <p:nvGrpSpPr>
            <p:cNvPr id="52" name="Group 387"/>
            <p:cNvGrpSpPr>
              <a:grpSpLocks/>
            </p:cNvGrpSpPr>
            <p:nvPr/>
          </p:nvGrpSpPr>
          <p:grpSpPr bwMode="auto">
            <a:xfrm>
              <a:off x="8755249" y="3474294"/>
              <a:ext cx="1008110" cy="323838"/>
              <a:chOff x="8755249" y="3474294"/>
              <a:chExt cx="1008110" cy="323838"/>
            </a:xfrm>
            <a:grpFill/>
          </p:grpSpPr>
          <p:sp>
            <p:nvSpPr>
              <p:cNvPr id="71" name="TextBox 70"/>
              <p:cNvSpPr txBox="1"/>
              <p:nvPr/>
            </p:nvSpPr>
            <p:spPr>
              <a:xfrm>
                <a:off x="9104401" y="3498127"/>
                <a:ext cx="658958" cy="300005"/>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72" name="Picture 171"/>
              <p:cNvPicPr>
                <a:picLocks noChangeAspect="1"/>
              </p:cNvPicPr>
              <p:nvPr/>
            </p:nvPicPr>
            <p:blipFill>
              <a:blip r:embed="rId5" cstate="print">
                <a:grayscl/>
                <a:biLevel thresh="50000"/>
                <a:extLst>
                  <a:ext uri="{28A0092B-C50C-407E-A947-70E740481C1C}">
                    <a14:useLocalDpi xmlns:a14="http://schemas.microsoft.com/office/drawing/2010/main" val="0"/>
                  </a:ext>
                </a:extLst>
              </a:blip>
              <a:srcRect/>
              <a:stretch>
                <a:fillRect/>
              </a:stretch>
            </p:blipFill>
            <p:spPr bwMode="auto">
              <a:xfrm>
                <a:off x="8755249" y="3474294"/>
                <a:ext cx="296809" cy="29681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3" name="Group 389"/>
            <p:cNvGrpSpPr>
              <a:grpSpLocks/>
            </p:cNvGrpSpPr>
            <p:nvPr/>
          </p:nvGrpSpPr>
          <p:grpSpPr bwMode="auto">
            <a:xfrm>
              <a:off x="8738613" y="4670149"/>
              <a:ext cx="972348" cy="337525"/>
              <a:chOff x="8738613" y="4670149"/>
              <a:chExt cx="972348" cy="337525"/>
            </a:xfrm>
            <a:grpFill/>
          </p:grpSpPr>
          <p:sp>
            <p:nvSpPr>
              <p:cNvPr id="67" name="TextBox 66"/>
              <p:cNvSpPr txBox="1"/>
              <p:nvPr/>
            </p:nvSpPr>
            <p:spPr>
              <a:xfrm>
                <a:off x="9052001" y="4707669"/>
                <a:ext cx="658960" cy="300005"/>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70" name="Picture 173"/>
              <p:cNvPicPr>
                <a:picLocks noChangeAspect="1"/>
              </p:cNvPicPr>
              <p:nvPr/>
            </p:nvPicPr>
            <p:blipFill>
              <a:blip r:embed="rId6" cstate="print">
                <a:grayscl/>
                <a:biLevel thresh="50000"/>
                <a:extLst>
                  <a:ext uri="{28A0092B-C50C-407E-A947-70E740481C1C}">
                    <a14:useLocalDpi xmlns:a14="http://schemas.microsoft.com/office/drawing/2010/main" val="0"/>
                  </a:ext>
                </a:extLst>
              </a:blip>
              <a:srcRect/>
              <a:stretch>
                <a:fillRect/>
              </a:stretch>
            </p:blipFill>
            <p:spPr bwMode="auto">
              <a:xfrm>
                <a:off x="8738613" y="4670149"/>
                <a:ext cx="290620" cy="290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4" name="Group 390"/>
            <p:cNvGrpSpPr>
              <a:grpSpLocks/>
            </p:cNvGrpSpPr>
            <p:nvPr/>
          </p:nvGrpSpPr>
          <p:grpSpPr bwMode="auto">
            <a:xfrm>
              <a:off x="8747947" y="4059702"/>
              <a:ext cx="1012220" cy="318456"/>
              <a:chOff x="8747947" y="4059702"/>
              <a:chExt cx="1012220" cy="318456"/>
            </a:xfrm>
            <a:grpFill/>
          </p:grpSpPr>
          <p:sp>
            <p:nvSpPr>
              <p:cNvPr id="65" name="TextBox 64"/>
              <p:cNvSpPr txBox="1"/>
              <p:nvPr/>
            </p:nvSpPr>
            <p:spPr>
              <a:xfrm>
                <a:off x="9101208" y="4076566"/>
                <a:ext cx="658959" cy="301592"/>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p>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66" name="Picture 175"/>
              <p:cNvPicPr>
                <a:picLocks noChangeAspect="1"/>
              </p:cNvPicPr>
              <p:nvPr/>
            </p:nvPicPr>
            <p:blipFill>
              <a:blip r:embed="rId7" cstate="print">
                <a:grayscl/>
                <a:biLevel thresh="50000"/>
                <a:extLst>
                  <a:ext uri="{28A0092B-C50C-407E-A947-70E740481C1C}">
                    <a14:useLocalDpi xmlns:a14="http://schemas.microsoft.com/office/drawing/2010/main" val="0"/>
                  </a:ext>
                </a:extLst>
              </a:blip>
              <a:srcRect/>
              <a:stretch>
                <a:fillRect/>
              </a:stretch>
            </p:blipFill>
            <p:spPr bwMode="auto">
              <a:xfrm>
                <a:off x="8747947" y="4059702"/>
                <a:ext cx="289282" cy="28928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5" name="Group 391"/>
            <p:cNvGrpSpPr>
              <a:grpSpLocks/>
            </p:cNvGrpSpPr>
            <p:nvPr/>
          </p:nvGrpSpPr>
          <p:grpSpPr bwMode="auto">
            <a:xfrm>
              <a:off x="9789813" y="4065697"/>
              <a:ext cx="1012004" cy="362603"/>
              <a:chOff x="9789813" y="4065697"/>
              <a:chExt cx="1012004" cy="362603"/>
            </a:xfrm>
            <a:grpFill/>
          </p:grpSpPr>
          <p:sp>
            <p:nvSpPr>
              <p:cNvPr id="62" name="TextBox 61"/>
              <p:cNvSpPr txBox="1"/>
              <p:nvPr/>
            </p:nvSpPr>
            <p:spPr>
              <a:xfrm>
                <a:off x="10142858" y="4128296"/>
                <a:ext cx="658959" cy="300004"/>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50688" eaLnBrk="0" fontAlgn="base" hangingPunct="0">
                  <a:lnSpc>
                    <a:spcPts val="832"/>
                  </a:lnSpc>
                  <a:spcBef>
                    <a:spcPct val="0"/>
                  </a:spcBef>
                  <a:spcAft>
                    <a:spcPct val="0"/>
                  </a:spcAft>
                  <a:defRPr/>
                </a:pPr>
                <a:endPar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64" name="Picture 177"/>
              <p:cNvPicPr>
                <a:picLocks noChangeAspect="1"/>
              </p:cNvPicPr>
              <p:nvPr/>
            </p:nvPicPr>
            <p:blipFill>
              <a:blip r:embed="rId8" cstate="print">
                <a:grayscl/>
                <a:biLevel thresh="50000"/>
                <a:extLst>
                  <a:ext uri="{28A0092B-C50C-407E-A947-70E740481C1C}">
                    <a14:useLocalDpi xmlns:a14="http://schemas.microsoft.com/office/drawing/2010/main" val="0"/>
                  </a:ext>
                </a:extLst>
              </a:blip>
              <a:srcRect/>
              <a:stretch>
                <a:fillRect/>
              </a:stretch>
            </p:blipFill>
            <p:spPr bwMode="auto">
              <a:xfrm>
                <a:off x="9789813" y="4065697"/>
                <a:ext cx="293993" cy="29399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6" name="Group 392"/>
            <p:cNvGrpSpPr>
              <a:grpSpLocks/>
            </p:cNvGrpSpPr>
            <p:nvPr/>
          </p:nvGrpSpPr>
          <p:grpSpPr bwMode="auto">
            <a:xfrm>
              <a:off x="9795245" y="4668527"/>
              <a:ext cx="1014511" cy="328035"/>
              <a:chOff x="9795245" y="4668527"/>
              <a:chExt cx="1014511" cy="328035"/>
            </a:xfrm>
            <a:grpFill/>
          </p:grpSpPr>
          <p:sp>
            <p:nvSpPr>
              <p:cNvPr id="60" name="TextBox 59"/>
              <p:cNvSpPr txBox="1"/>
              <p:nvPr/>
            </p:nvSpPr>
            <p:spPr>
              <a:xfrm>
                <a:off x="10150796" y="4694970"/>
                <a:ext cx="658960" cy="301592"/>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61" name="Picture 179" descr="Storage table.png"/>
              <p:cNvPicPr>
                <a:picLocks noChangeAspect="1"/>
              </p:cNvPicPr>
              <p:nvPr/>
            </p:nvPicPr>
            <p:blipFill>
              <a:blip r:embed="rId9" cstate="print">
                <a:grayscl/>
                <a:biLevel thresh="50000"/>
                <a:extLst>
                  <a:ext uri="{28A0092B-C50C-407E-A947-70E740481C1C}">
                    <a14:useLocalDpi xmlns:a14="http://schemas.microsoft.com/office/drawing/2010/main" val="0"/>
                  </a:ext>
                </a:extLst>
              </a:blip>
              <a:srcRect/>
              <a:stretch>
                <a:fillRect/>
              </a:stretch>
            </p:blipFill>
            <p:spPr bwMode="auto">
              <a:xfrm>
                <a:off x="9795245" y="4668527"/>
                <a:ext cx="288561" cy="28856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7" name="Group 388"/>
            <p:cNvGrpSpPr>
              <a:grpSpLocks/>
            </p:cNvGrpSpPr>
            <p:nvPr/>
          </p:nvGrpSpPr>
          <p:grpSpPr bwMode="auto">
            <a:xfrm>
              <a:off x="9763191" y="3476801"/>
              <a:ext cx="751841" cy="347627"/>
              <a:chOff x="9763191" y="3476801"/>
              <a:chExt cx="751841" cy="347627"/>
            </a:xfrm>
            <a:grpFill/>
          </p:grpSpPr>
          <p:pic>
            <p:nvPicPr>
              <p:cNvPr id="58" name="Picture 16"/>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63191" y="3476801"/>
                <a:ext cx="320616" cy="290558"/>
              </a:xfrm>
              <a:prstGeom prst="rect">
                <a:avLst/>
              </a:prstGeom>
              <a:solidFill>
                <a:schemeClr val="bg1"/>
              </a:solidFill>
              <a:extLst>
                <a:ext uri="{91240B29-F687-4F45-9708-019B960494DF}">
                  <a14:hiddenLine xmlns:a14="http://schemas.microsoft.com/office/drawing/2010/main" w="9525">
                    <a:solidFill>
                      <a:srgbClr val="000000"/>
                    </a:solidFill>
                    <a:miter lim="800000"/>
                    <a:headEnd/>
                    <a:tailEnd/>
                  </a14:hiddenLine>
                </a:ext>
              </a:extLst>
            </p:spPr>
          </p:pic>
          <p:sp>
            <p:nvSpPr>
              <p:cNvPr id="59" name="TextBox 58"/>
              <p:cNvSpPr txBox="1"/>
              <p:nvPr/>
            </p:nvSpPr>
            <p:spPr>
              <a:xfrm>
                <a:off x="10117452" y="3499715"/>
                <a:ext cx="396963" cy="325401"/>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5" name="Rectangle 4"/>
          <p:cNvSpPr/>
          <p:nvPr/>
        </p:nvSpPr>
        <p:spPr>
          <a:xfrm>
            <a:off x="9821100" y="3076881"/>
            <a:ext cx="2440439" cy="203538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936" fontAlgn="base">
              <a:lnSpc>
                <a:spcPct val="90000"/>
              </a:lnSpc>
              <a:defRPr/>
            </a:pPr>
            <a:r>
              <a:rPr lang="en-US" sz="1428" b="1" kern="0" dirty="0">
                <a:gradFill>
                  <a:gsLst>
                    <a:gs pos="0">
                      <a:srgbClr val="FFFFFF"/>
                    </a:gs>
                    <a:gs pos="100000">
                      <a:srgbClr val="FFFFFF"/>
                    </a:gs>
                  </a:gsLst>
                  <a:lin ang="5400000" scaled="0"/>
                </a:gradFill>
                <a:latin typeface="Segoe UI"/>
                <a:ea typeface="Segoe UI" pitchFamily="34" charset="0"/>
                <a:cs typeface="Segoe UI" pitchFamily="34" charset="0"/>
              </a:rPr>
              <a:t>Data Analytics</a:t>
            </a: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2597">
              <a:defRPr/>
            </a:pPr>
            <a:endParaRPr lang="en-US" sz="1632" dirty="0">
              <a:solidFill>
                <a:prstClr val="white"/>
              </a:solidFill>
              <a:latin typeface="Calibri" panose="020F0502020204030204"/>
            </a:endParaRPr>
          </a:p>
          <a:p>
            <a:pPr algn="ctr" defTabSz="932597">
              <a:defRPr/>
            </a:pPr>
            <a:endParaRPr lang="en-US" sz="1632" dirty="0">
              <a:solidFill>
                <a:prstClr val="white"/>
              </a:solidFill>
              <a:latin typeface="Calibri" panose="020F0502020204030204"/>
            </a:endParaRPr>
          </a:p>
        </p:txBody>
      </p:sp>
      <p:sp>
        <p:nvSpPr>
          <p:cNvPr id="76" name="TextBox 75"/>
          <p:cNvSpPr txBox="1"/>
          <p:nvPr/>
        </p:nvSpPr>
        <p:spPr>
          <a:xfrm>
            <a:off x="7104233" y="1686387"/>
            <a:ext cx="5162735" cy="1316787"/>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Rich data storage and analytics ecosystem</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Unlock insights from any data</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Securely partner with IoT Data</a:t>
            </a:r>
          </a:p>
        </p:txBody>
      </p:sp>
      <p:cxnSp>
        <p:nvCxnSpPr>
          <p:cNvPr id="77" name="Straight Connector 76"/>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116076" y="2957177"/>
            <a:ext cx="5162735" cy="3244"/>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Plus 8"/>
          <p:cNvSpPr/>
          <p:nvPr/>
        </p:nvSpPr>
        <p:spPr>
          <a:xfrm>
            <a:off x="9583902" y="3814972"/>
            <a:ext cx="218242" cy="229990"/>
          </a:xfrm>
          <a:prstGeom prst="mathPlus">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a:endParaRPr>
          </a:p>
        </p:txBody>
      </p:sp>
      <p:sp>
        <p:nvSpPr>
          <p:cNvPr id="83" name="Rectangle 82"/>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sp>
        <p:nvSpPr>
          <p:cNvPr id="87" name="Rectangle 86"/>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pic>
        <p:nvPicPr>
          <p:cNvPr id="90" name="Picture 89"/>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055562" y="3468059"/>
            <a:ext cx="215819" cy="196328"/>
          </a:xfrm>
          <a:prstGeom prst="rect">
            <a:avLst/>
          </a:prstGeom>
          <a:solidFill>
            <a:schemeClr val="bg1"/>
          </a:solidFill>
        </p:spPr>
      </p:pic>
      <p:sp>
        <p:nvSpPr>
          <p:cNvPr id="91" name="TextBox 90"/>
          <p:cNvSpPr txBox="1"/>
          <p:nvPr/>
        </p:nvSpPr>
        <p:spPr bwMode="auto">
          <a:xfrm>
            <a:off x="10442463" y="3500099"/>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 Learning</a:t>
            </a:r>
          </a:p>
        </p:txBody>
      </p:sp>
      <p:grpSp>
        <p:nvGrpSpPr>
          <p:cNvPr id="108" name="Group 107"/>
          <p:cNvGrpSpPr/>
          <p:nvPr/>
        </p:nvGrpSpPr>
        <p:grpSpPr>
          <a:xfrm>
            <a:off x="9980829" y="3767466"/>
            <a:ext cx="324643" cy="242035"/>
            <a:chOff x="1107857" y="-3310276"/>
            <a:chExt cx="641349" cy="498475"/>
          </a:xfrm>
          <a:solidFill>
            <a:schemeClr val="tx1"/>
          </a:solidFill>
        </p:grpSpPr>
        <p:sp>
          <p:nvSpPr>
            <p:cNvPr id="109"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sp>
          <p:nvSpPr>
            <p:cNvPr id="111"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sp>
          <p:nvSpPr>
            <p:cNvPr id="112"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sp>
          <p:nvSpPr>
            <p:cNvPr id="113"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grpSp>
      <p:sp>
        <p:nvSpPr>
          <p:cNvPr id="114" name="TextBox 113"/>
          <p:cNvSpPr txBox="1"/>
          <p:nvPr/>
        </p:nvSpPr>
        <p:spPr bwMode="auto">
          <a:xfrm>
            <a:off x="10453529" y="3835658"/>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19" name="Picture 118"/>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10009146" y="4023466"/>
            <a:ext cx="348857" cy="317352"/>
          </a:xfrm>
          <a:prstGeom prst="rect">
            <a:avLst/>
          </a:prstGeom>
          <a:noFill/>
        </p:spPr>
      </p:pic>
      <p:sp>
        <p:nvSpPr>
          <p:cNvPr id="120" name="TextBox 119"/>
          <p:cNvSpPr txBox="1"/>
          <p:nvPr/>
        </p:nvSpPr>
        <p:spPr bwMode="auto">
          <a:xfrm>
            <a:off x="10463375" y="4111272"/>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21" name="Picture 120"/>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053334" y="4392703"/>
            <a:ext cx="253075" cy="230220"/>
          </a:xfrm>
          <a:prstGeom prst="rect">
            <a:avLst/>
          </a:prstGeom>
          <a:noFill/>
        </p:spPr>
      </p:pic>
      <p:sp>
        <p:nvSpPr>
          <p:cNvPr id="124" name="TextBox 123"/>
          <p:cNvSpPr txBox="1"/>
          <p:nvPr/>
        </p:nvSpPr>
        <p:spPr bwMode="auto">
          <a:xfrm>
            <a:off x="10460669" y="4457933"/>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Factory</a:t>
            </a:r>
          </a:p>
        </p:txBody>
      </p:sp>
      <p:pic>
        <p:nvPicPr>
          <p:cNvPr id="125" name="Picture 124"/>
          <p:cNvPicPr>
            <a:picLocks noChangeAspect="1"/>
          </p:cNvPicPr>
          <p:nvPr/>
        </p:nvPicPr>
        <p:blipFill>
          <a:blip r:embed="rId14"/>
          <a:stretch>
            <a:fillRect/>
          </a:stretch>
        </p:blipFill>
        <p:spPr>
          <a:xfrm>
            <a:off x="10053334" y="4721120"/>
            <a:ext cx="235433" cy="236089"/>
          </a:xfrm>
          <a:prstGeom prst="rect">
            <a:avLst/>
          </a:prstGeom>
        </p:spPr>
      </p:pic>
      <p:sp>
        <p:nvSpPr>
          <p:cNvPr id="127" name="TextBox 126"/>
          <p:cNvSpPr txBox="1"/>
          <p:nvPr/>
        </p:nvSpPr>
        <p:spPr bwMode="auto">
          <a:xfrm>
            <a:off x="10460669" y="4759755"/>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 &amp; Analytics</a:t>
            </a:r>
          </a:p>
        </p:txBody>
      </p:sp>
      <p:pic>
        <p:nvPicPr>
          <p:cNvPr id="126" name="Picture 125"/>
          <p:cNvPicPr>
            <a:picLocks noChangeAspect="1"/>
          </p:cNvPicPr>
          <p:nvPr/>
        </p:nvPicPr>
        <p:blipFill>
          <a:blip r:embed="rId4"/>
          <a:stretch>
            <a:fillRect/>
          </a:stretch>
        </p:blipFill>
        <p:spPr>
          <a:xfrm>
            <a:off x="2451141" y="2455407"/>
            <a:ext cx="2156759" cy="1865066"/>
          </a:xfrm>
          <a:prstGeom prst="rect">
            <a:avLst/>
          </a:prstGeom>
        </p:spPr>
      </p:pic>
      <p:grpSp>
        <p:nvGrpSpPr>
          <p:cNvPr id="129" name="Group 128"/>
          <p:cNvGrpSpPr/>
          <p:nvPr/>
        </p:nvGrpSpPr>
        <p:grpSpPr>
          <a:xfrm>
            <a:off x="847752" y="3388806"/>
            <a:ext cx="2156758" cy="1865066"/>
            <a:chOff x="830340" y="3322661"/>
            <a:chExt cx="2114661" cy="1828662"/>
          </a:xfrm>
        </p:grpSpPr>
        <p:pic>
          <p:nvPicPr>
            <p:cNvPr id="130" name="Picture 129"/>
            <p:cNvPicPr>
              <a:picLocks noChangeAspect="1"/>
            </p:cNvPicPr>
            <p:nvPr/>
          </p:nvPicPr>
          <p:blipFill>
            <a:blip r:embed="rId4"/>
            <a:stretch>
              <a:fillRect/>
            </a:stretch>
          </p:blipFill>
          <p:spPr>
            <a:xfrm>
              <a:off x="830340" y="3322661"/>
              <a:ext cx="2114661" cy="1828662"/>
            </a:xfrm>
            <a:prstGeom prst="rect">
              <a:avLst/>
            </a:prstGeom>
          </p:spPr>
        </p:pic>
        <p:sp>
          <p:nvSpPr>
            <p:cNvPr id="131" name="Rectangle 130"/>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92" name="Rectangle 91"/>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
        <p:nvSpPr>
          <p:cNvPr id="149" name="Rectangle 148"/>
          <p:cNvSpPr/>
          <p:nvPr/>
        </p:nvSpPr>
        <p:spPr>
          <a:xfrm>
            <a:off x="7116076" y="5233733"/>
            <a:ext cx="5145463" cy="138531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936" fontAlgn="base">
              <a:lnSpc>
                <a:spcPct val="90000"/>
              </a:lnSpc>
              <a:defRPr/>
            </a:pPr>
            <a:r>
              <a:rPr lang="en-US" sz="1428" b="1" kern="0" dirty="0">
                <a:gradFill>
                  <a:gsLst>
                    <a:gs pos="0">
                      <a:srgbClr val="FFFFFF"/>
                    </a:gs>
                    <a:gs pos="100000">
                      <a:srgbClr val="FFFFFF"/>
                    </a:gs>
                  </a:gsLst>
                  <a:lin ang="5400000" scaled="0"/>
                </a:gradFill>
                <a:latin typeface="Segoe UI"/>
                <a:ea typeface="Segoe UI" pitchFamily="34" charset="0"/>
                <a:cs typeface="Segoe UI" pitchFamily="34" charset="0"/>
              </a:rPr>
              <a:t>Data Vault</a:t>
            </a: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2597">
              <a:defRPr/>
            </a:pPr>
            <a:endParaRPr lang="en-US" sz="1632" dirty="0">
              <a:solidFill>
                <a:prstClr val="white"/>
              </a:solidFill>
              <a:latin typeface="Calibri" panose="020F0502020204030204"/>
            </a:endParaRPr>
          </a:p>
          <a:p>
            <a:pPr algn="ctr" defTabSz="932597">
              <a:defRPr/>
            </a:pPr>
            <a:endParaRPr lang="en-US" sz="1632" dirty="0">
              <a:solidFill>
                <a:prstClr val="white"/>
              </a:solidFill>
              <a:latin typeface="Calibri" panose="020F0502020204030204"/>
            </a:endParaRPr>
          </a:p>
        </p:txBody>
      </p:sp>
      <p:sp>
        <p:nvSpPr>
          <p:cNvPr id="2" name="TextBox 1"/>
          <p:cNvSpPr txBox="1"/>
          <p:nvPr/>
        </p:nvSpPr>
        <p:spPr>
          <a:xfrm>
            <a:off x="7252243" y="5655822"/>
            <a:ext cx="5002479" cy="862712"/>
          </a:xfrm>
          <a:prstGeom prst="rect">
            <a:avLst/>
          </a:prstGeom>
          <a:noFill/>
        </p:spPr>
        <p:txBody>
          <a:bodyPr wrap="square" rtlCol="0">
            <a:spAutoFit/>
          </a:bodyPr>
          <a:lstStyle/>
          <a:p>
            <a:pPr marL="291436" indent="-291436" defTabSz="932597">
              <a:buFont typeface="Arial" panose="020B0604020202020204" pitchFamily="34" charset="0"/>
              <a:buChar char="•"/>
              <a:defRPr/>
            </a:pPr>
            <a:r>
              <a:rPr lang="en-US" sz="1224" dirty="0">
                <a:solidFill>
                  <a:prstClr val="white"/>
                </a:solidFill>
                <a:latin typeface="Calibri" panose="020F0502020204030204"/>
              </a:rPr>
              <a:t>You </a:t>
            </a:r>
            <a:r>
              <a:rPr lang="en-US" sz="1224" b="1" dirty="0">
                <a:solidFill>
                  <a:prstClr val="white"/>
                </a:solidFill>
                <a:latin typeface="Calibri" panose="020F0502020204030204"/>
              </a:rPr>
              <a:t>always</a:t>
            </a:r>
            <a:r>
              <a:rPr lang="en-US" sz="1224" dirty="0">
                <a:solidFill>
                  <a:prstClr val="white"/>
                </a:solidFill>
                <a:latin typeface="Calibri" panose="020F0502020204030204"/>
              </a:rPr>
              <a:t> own your data</a:t>
            </a:r>
          </a:p>
          <a:p>
            <a:pPr marL="291436" indent="-291436" defTabSz="932597">
              <a:buFont typeface="Arial" panose="020B0604020202020204" pitchFamily="34" charset="0"/>
              <a:buChar char="•"/>
              <a:defRPr/>
            </a:pPr>
            <a:r>
              <a:rPr lang="en-US" sz="1224" dirty="0">
                <a:solidFill>
                  <a:prstClr val="white"/>
                </a:solidFill>
                <a:latin typeface="Calibri" panose="020F0502020204030204"/>
              </a:rPr>
              <a:t>Data Vault will enable you to partner with others on secure, filtered, revocable and auditable views of your data</a:t>
            </a:r>
          </a:p>
          <a:p>
            <a:pPr marL="291436" indent="-291436" defTabSz="932597">
              <a:buFont typeface="Arial" panose="020B0604020202020204" pitchFamily="34" charset="0"/>
              <a:buChar char="•"/>
              <a:defRPr/>
            </a:pPr>
            <a:r>
              <a:rPr lang="en-US" sz="1224" dirty="0">
                <a:solidFill>
                  <a:prstClr val="white"/>
                </a:solidFill>
                <a:latin typeface="Calibri" panose="020F0502020204030204"/>
              </a:rPr>
              <a:t>Realize additional revenue streams</a:t>
            </a:r>
          </a:p>
        </p:txBody>
      </p:sp>
    </p:spTree>
    <p:extLst>
      <p:ext uri="{BB962C8B-B14F-4D97-AF65-F5344CB8AC3E}">
        <p14:creationId xmlns:p14="http://schemas.microsoft.com/office/powerpoint/2010/main" val="137877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43620" y="497"/>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043620" y="166807"/>
            <a:ext cx="5167458" cy="144810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Secure Connectivity &amp; Management</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pic>
        <p:nvPicPr>
          <p:cNvPr id="189" name="Picture 188"/>
          <p:cNvPicPr>
            <a:picLocks noChangeAspect="1"/>
          </p:cNvPicPr>
          <p:nvPr/>
        </p:nvPicPr>
        <p:blipFill>
          <a:blip r:embed="rId4"/>
          <a:stretch>
            <a:fillRect/>
          </a:stretch>
        </p:blipFill>
        <p:spPr>
          <a:xfrm>
            <a:off x="4058170" y="3376039"/>
            <a:ext cx="2156758" cy="1865066"/>
          </a:xfrm>
          <a:prstGeom prst="rect">
            <a:avLst/>
          </a:prstGeom>
        </p:spPr>
      </p:pic>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grpSp>
        <p:nvGrpSpPr>
          <p:cNvPr id="50" name="Group 49"/>
          <p:cNvGrpSpPr/>
          <p:nvPr/>
        </p:nvGrpSpPr>
        <p:grpSpPr>
          <a:xfrm>
            <a:off x="4046653" y="1517092"/>
            <a:ext cx="2156757" cy="1865066"/>
            <a:chOff x="4057863" y="3376022"/>
            <a:chExt cx="2157064" cy="1865330"/>
          </a:xfrm>
        </p:grpSpPr>
        <p:pic>
          <p:nvPicPr>
            <p:cNvPr id="51" name="Picture 50"/>
            <p:cNvPicPr>
              <a:picLocks noChangeAspect="1"/>
            </p:cNvPicPr>
            <p:nvPr/>
          </p:nvPicPr>
          <p:blipFill>
            <a:blip r:embed="rId4"/>
            <a:stretch>
              <a:fillRect/>
            </a:stretch>
          </p:blipFill>
          <p:spPr>
            <a:xfrm>
              <a:off x="4057863" y="3376022"/>
              <a:ext cx="2157064" cy="1865330"/>
            </a:xfrm>
            <a:prstGeom prst="rect">
              <a:avLst/>
            </a:prstGeom>
          </p:spPr>
        </p:pic>
        <p:sp>
          <p:nvSpPr>
            <p:cNvPr id="52" name="Rectangle 51"/>
            <p:cNvSpPr/>
            <p:nvPr/>
          </p:nvSpPr>
          <p:spPr>
            <a:xfrm>
              <a:off x="4248537" y="3869013"/>
              <a:ext cx="1848043"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Secure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Connectivity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Management</a:t>
              </a:r>
            </a:p>
          </p:txBody>
        </p:sp>
      </p:grpSp>
      <p:sp>
        <p:nvSpPr>
          <p:cNvPr id="102" name="TextBox 101"/>
          <p:cNvSpPr txBox="1"/>
          <p:nvPr/>
        </p:nvSpPr>
        <p:spPr>
          <a:xfrm>
            <a:off x="7242842" y="1543065"/>
            <a:ext cx="4895886" cy="871699"/>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Securely connect and manage heterogeneous devices</a:t>
            </a:r>
          </a:p>
        </p:txBody>
      </p:sp>
      <p:cxnSp>
        <p:nvCxnSpPr>
          <p:cNvPr id="103" name="Straight Connector 102"/>
          <p:cNvCxnSpPr/>
          <p:nvPr/>
        </p:nvCxnSpPr>
        <p:spPr>
          <a:xfrm flipV="1">
            <a:off x="7241529" y="1503927"/>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7468211" y="3145207"/>
            <a:ext cx="1974065" cy="117830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4" name="TextBox 3"/>
          <p:cNvSpPr txBox="1"/>
          <p:nvPr/>
        </p:nvSpPr>
        <p:spPr>
          <a:xfrm>
            <a:off x="7527284" y="3273356"/>
            <a:ext cx="1837681" cy="862647"/>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MQTT, HTTP, AMQP, OMA DM, LwM2M</a:t>
            </a:r>
          </a:p>
        </p:txBody>
      </p:sp>
      <p:sp>
        <p:nvSpPr>
          <p:cNvPr id="5" name="Rectangle 4"/>
          <p:cNvSpPr/>
          <p:nvPr/>
        </p:nvSpPr>
        <p:spPr>
          <a:xfrm>
            <a:off x="7465354" y="2645521"/>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Native Protocol Support</a:t>
            </a:r>
          </a:p>
        </p:txBody>
      </p:sp>
      <p:sp>
        <p:nvSpPr>
          <p:cNvPr id="108" name="Rectangle 107"/>
          <p:cNvSpPr/>
          <p:nvPr/>
        </p:nvSpPr>
        <p:spPr>
          <a:xfrm>
            <a:off x="7480888" y="5188565"/>
            <a:ext cx="1973853" cy="121261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grpSp>
        <p:nvGrpSpPr>
          <p:cNvPr id="186" name="IoT Hub management"/>
          <p:cNvGrpSpPr/>
          <p:nvPr/>
        </p:nvGrpSpPr>
        <p:grpSpPr>
          <a:xfrm>
            <a:off x="8045972" y="5406900"/>
            <a:ext cx="886369" cy="756533"/>
            <a:chOff x="5940450" y="5470954"/>
            <a:chExt cx="425518" cy="375193"/>
          </a:xfrm>
        </p:grpSpPr>
        <p:sp>
          <p:nvSpPr>
            <p:cNvPr id="187" name="Freeform 186"/>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632" kern="0" spc="-5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1" name="Group 190"/>
            <p:cNvGrpSpPr/>
            <p:nvPr/>
          </p:nvGrpSpPr>
          <p:grpSpPr>
            <a:xfrm>
              <a:off x="6032077" y="5601867"/>
              <a:ext cx="258584" cy="74058"/>
              <a:chOff x="5993561" y="5590711"/>
              <a:chExt cx="371622" cy="106432"/>
            </a:xfrm>
          </p:grpSpPr>
          <p:sp>
            <p:nvSpPr>
              <p:cNvPr id="199" name="Rectangle 198"/>
              <p:cNvSpPr/>
              <p:nvPr/>
            </p:nvSpPr>
            <p:spPr bwMode="auto">
              <a:xfrm>
                <a:off x="5993561" y="5590711"/>
                <a:ext cx="106432" cy="106432"/>
              </a:xfrm>
              <a:prstGeom prst="rect">
                <a:avLst/>
              </a:prstGeom>
              <a:solidFill>
                <a:srgbClr val="B2B3B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p:cNvSpPr/>
              <p:nvPr/>
            </p:nvSpPr>
            <p:spPr bwMode="auto">
              <a:xfrm>
                <a:off x="6123832" y="5590711"/>
                <a:ext cx="106432" cy="106432"/>
              </a:xfrm>
              <a:prstGeom prst="rect">
                <a:avLst/>
              </a:pr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Rectangle 200"/>
              <p:cNvSpPr/>
              <p:nvPr/>
            </p:nvSpPr>
            <p:spPr bwMode="auto">
              <a:xfrm>
                <a:off x="6258751" y="5590711"/>
                <a:ext cx="106432" cy="106432"/>
              </a:xfrm>
              <a:prstGeom prst="rect">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2" name="Group 191"/>
            <p:cNvGrpSpPr/>
            <p:nvPr/>
          </p:nvGrpSpPr>
          <p:grpSpPr>
            <a:xfrm>
              <a:off x="6032077" y="5697143"/>
              <a:ext cx="258584" cy="74058"/>
              <a:chOff x="5993561" y="5590711"/>
              <a:chExt cx="371622" cy="106432"/>
            </a:xfrm>
          </p:grpSpPr>
          <p:sp>
            <p:nvSpPr>
              <p:cNvPr id="193" name="Rectangle 192"/>
              <p:cNvSpPr/>
              <p:nvPr/>
            </p:nvSpPr>
            <p:spPr bwMode="auto">
              <a:xfrm>
                <a:off x="5993561" y="5590711"/>
                <a:ext cx="106432" cy="106432"/>
              </a:xfrm>
              <a:prstGeom prst="rect">
                <a:avLst/>
              </a:pr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p:cNvSpPr/>
              <p:nvPr/>
            </p:nvSpPr>
            <p:spPr bwMode="auto">
              <a:xfrm>
                <a:off x="6123832" y="5590711"/>
                <a:ext cx="106432" cy="106432"/>
              </a:xfrm>
              <a:prstGeom prst="rect">
                <a:avLst/>
              </a:prstGeom>
              <a:solidFill>
                <a:srgbClr val="B2B3B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p:cNvSpPr/>
              <p:nvPr/>
            </p:nvSpPr>
            <p:spPr bwMode="auto">
              <a:xfrm>
                <a:off x="6258751" y="5590711"/>
                <a:ext cx="106432" cy="106432"/>
              </a:xfrm>
              <a:prstGeom prst="rect">
                <a:avLst/>
              </a:prstGeom>
              <a:solidFill>
                <a:srgbClr val="B2B3B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11" name="Rectangle 110"/>
          <p:cNvSpPr/>
          <p:nvPr/>
        </p:nvSpPr>
        <p:spPr>
          <a:xfrm>
            <a:off x="7465355" y="4508220"/>
            <a:ext cx="1980776" cy="6226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Device Management</a:t>
            </a:r>
          </a:p>
        </p:txBody>
      </p:sp>
      <p:sp>
        <p:nvSpPr>
          <p:cNvPr id="112" name="Rectangle 111"/>
          <p:cNvSpPr/>
          <p:nvPr/>
        </p:nvSpPr>
        <p:spPr>
          <a:xfrm>
            <a:off x="9908270" y="4528363"/>
            <a:ext cx="1980776" cy="61311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Field Gateway/Protocol Translators</a:t>
            </a:r>
          </a:p>
        </p:txBody>
      </p:sp>
      <p:sp>
        <p:nvSpPr>
          <p:cNvPr id="109" name="Rectangle 108"/>
          <p:cNvSpPr/>
          <p:nvPr/>
        </p:nvSpPr>
        <p:spPr>
          <a:xfrm>
            <a:off x="9907445" y="5191161"/>
            <a:ext cx="1976921" cy="121483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13" name="Freeform 112"/>
          <p:cNvSpPr>
            <a:spLocks noChangeAspect="1"/>
          </p:cNvSpPr>
          <p:nvPr/>
        </p:nvSpPr>
        <p:spPr bwMode="auto">
          <a:xfrm>
            <a:off x="9994239" y="5335370"/>
            <a:ext cx="731529" cy="507158"/>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ysClr val="window" lastClr="FFFFFF"/>
          </a:solidFill>
          <a:ln w="28575" cap="flat" cmpd="sng" algn="ctr">
            <a:gradFill flip="none" rotWithShape="1">
              <a:gsLst>
                <a:gs pos="50000">
                  <a:srgbClr val="5EB6DA"/>
                </a:gs>
                <a:gs pos="50000">
                  <a:srgbClr val="3999C6"/>
                </a:gs>
              </a:gsLst>
              <a:lin ang="8100000" scaled="1"/>
              <a:tileRect/>
            </a:gradFill>
            <a:prstDash val="solid"/>
          </a:ln>
          <a:effectLst/>
          <a:extLst>
            <a:ext uri="{91240B29-F687-4f45-9708-019B960494DF}">
              <a14:hiddenLine xmlns="" xmlns:a14="http://schemas.microsoft.com/office/drawing/2010/main" w="9525">
                <a:solidFill>
                  <a:srgbClr val="000000"/>
                </a:solidFill>
                <a:round/>
                <a:headEnd/>
                <a:tailEnd/>
              </a14:hiddenLine>
            </a:ext>
          </a:extLst>
        </p:spPr>
        <p:txBody>
          <a:bodyPr tIns="839343" rtlCol="0" anchor="ctr"/>
          <a:lstStyle/>
          <a:p>
            <a:pPr algn="ctr" defTabSz="951304">
              <a:lnSpc>
                <a:spcPct val="80000"/>
              </a:lnSpc>
              <a:defRPr/>
            </a:pPr>
            <a:endParaRPr lang="en-US" sz="4488" kern="0" spc="-153" dirty="0">
              <a:solidFill>
                <a:srgbClr val="FFFFFF"/>
              </a:solidFill>
              <a:latin typeface="Segoe UI Light"/>
            </a:endParaRPr>
          </a:p>
        </p:txBody>
      </p:sp>
      <p:sp>
        <p:nvSpPr>
          <p:cNvPr id="114" name="Freeform 113"/>
          <p:cNvSpPr>
            <a:spLocks noChangeAspect="1"/>
          </p:cNvSpPr>
          <p:nvPr/>
        </p:nvSpPr>
        <p:spPr bwMode="auto">
          <a:xfrm>
            <a:off x="10980102" y="5756394"/>
            <a:ext cx="731529" cy="507158"/>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ysClr val="window" lastClr="FFFFFF"/>
          </a:solidFill>
          <a:ln w="28575" cap="flat" cmpd="sng" algn="ctr">
            <a:gradFill flip="none" rotWithShape="1">
              <a:gsLst>
                <a:gs pos="50000">
                  <a:srgbClr val="5EB6DA"/>
                </a:gs>
                <a:gs pos="50000">
                  <a:srgbClr val="3999C6"/>
                </a:gs>
              </a:gsLst>
              <a:lin ang="8100000" scaled="1"/>
              <a:tileRect/>
            </a:gradFill>
            <a:prstDash val="solid"/>
          </a:ln>
          <a:effectLst/>
          <a:extLst>
            <a:ext uri="{91240B29-F687-4f45-9708-019B960494DF}">
              <a14:hiddenLine xmlns="" xmlns:a14="http://schemas.microsoft.com/office/drawing/2010/main" w="9525">
                <a:solidFill>
                  <a:srgbClr val="000000"/>
                </a:solidFill>
                <a:round/>
                <a:headEnd/>
                <a:tailEnd/>
              </a14:hiddenLine>
            </a:ext>
          </a:extLst>
        </p:spPr>
        <p:txBody>
          <a:bodyPr tIns="839343" rtlCol="0" anchor="ctr"/>
          <a:lstStyle/>
          <a:p>
            <a:pPr algn="ctr" defTabSz="951304">
              <a:lnSpc>
                <a:spcPct val="80000"/>
              </a:lnSpc>
              <a:defRPr/>
            </a:pPr>
            <a:endParaRPr lang="en-US" sz="4488" kern="0" spc="-153" dirty="0">
              <a:solidFill>
                <a:srgbClr val="FFFFFF"/>
              </a:solidFill>
              <a:latin typeface="Segoe UI Light"/>
            </a:endParaRPr>
          </a:p>
        </p:txBody>
      </p:sp>
      <p:sp>
        <p:nvSpPr>
          <p:cNvPr id="119" name="Frame 5"/>
          <p:cNvSpPr>
            <a:spLocks noChangeAspect="1"/>
          </p:cNvSpPr>
          <p:nvPr/>
        </p:nvSpPr>
        <p:spPr bwMode="auto">
          <a:xfrm>
            <a:off x="11224447" y="5917989"/>
            <a:ext cx="242838" cy="25487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632" kern="0" spc="-51"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Frame 5"/>
          <p:cNvSpPr>
            <a:spLocks noChangeAspect="1"/>
          </p:cNvSpPr>
          <p:nvPr/>
        </p:nvSpPr>
        <p:spPr bwMode="auto">
          <a:xfrm>
            <a:off x="10230856" y="5461509"/>
            <a:ext cx="242838" cy="25487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632" kern="0" spc="-51"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p:cNvSpPr/>
          <p:nvPr/>
        </p:nvSpPr>
        <p:spPr>
          <a:xfrm>
            <a:off x="9908270" y="3171885"/>
            <a:ext cx="1986445" cy="115638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27" name="Rectangle 126"/>
          <p:cNvSpPr/>
          <p:nvPr/>
        </p:nvSpPr>
        <p:spPr>
          <a:xfrm>
            <a:off x="9915030" y="2660853"/>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Open Source Device SDK</a:t>
            </a:r>
          </a:p>
        </p:txBody>
      </p:sp>
      <p:grpSp>
        <p:nvGrpSpPr>
          <p:cNvPr id="128" name="device"/>
          <p:cNvGrpSpPr/>
          <p:nvPr/>
        </p:nvGrpSpPr>
        <p:grpSpPr>
          <a:xfrm>
            <a:off x="10367589" y="3339639"/>
            <a:ext cx="932564" cy="895575"/>
            <a:chOff x="1293353" y="3131506"/>
            <a:chExt cx="914361" cy="878094"/>
          </a:xfrm>
        </p:grpSpPr>
        <p:grpSp>
          <p:nvGrpSpPr>
            <p:cNvPr id="129" name="Group 128"/>
            <p:cNvGrpSpPr/>
            <p:nvPr/>
          </p:nvGrpSpPr>
          <p:grpSpPr>
            <a:xfrm>
              <a:off x="1293353" y="3201595"/>
              <a:ext cx="349840" cy="579424"/>
              <a:chOff x="1763317" y="5394932"/>
              <a:chExt cx="349840" cy="579424"/>
            </a:xfrm>
          </p:grpSpPr>
          <p:sp>
            <p:nvSpPr>
              <p:cNvPr id="137" name="Freeform 13"/>
              <p:cNvSpPr>
                <a:spLocks noEditPoints="1"/>
              </p:cNvSpPr>
              <p:nvPr/>
            </p:nvSpPr>
            <p:spPr bwMode="auto">
              <a:xfrm>
                <a:off x="1763317" y="5394932"/>
                <a:ext cx="294924" cy="198821"/>
              </a:xfrm>
              <a:prstGeom prst="frame">
                <a:avLst/>
              </a:prstGeom>
              <a:solidFill>
                <a:srgbClr val="86B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sp>
            <p:nvSpPr>
              <p:cNvPr id="138" name="Freeform 15"/>
              <p:cNvSpPr>
                <a:spLocks/>
              </p:cNvSpPr>
              <p:nvPr/>
            </p:nvSpPr>
            <p:spPr bwMode="auto">
              <a:xfrm>
                <a:off x="1763317" y="5438764"/>
                <a:ext cx="349840" cy="535592"/>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grpSp>
        <p:grpSp>
          <p:nvGrpSpPr>
            <p:cNvPr id="130" name="Group 129"/>
            <p:cNvGrpSpPr/>
            <p:nvPr/>
          </p:nvGrpSpPr>
          <p:grpSpPr>
            <a:xfrm>
              <a:off x="1643194" y="3542295"/>
              <a:ext cx="564520" cy="467305"/>
              <a:chOff x="517516" y="3589298"/>
              <a:chExt cx="1770439" cy="1465554"/>
            </a:xfrm>
          </p:grpSpPr>
          <p:sp>
            <p:nvSpPr>
              <p:cNvPr id="134"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sp>
            <p:nvSpPr>
              <p:cNvPr id="135"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prstClr val="black"/>
                  </a:solidFill>
                  <a:latin typeface="Segoe UI"/>
                  <a:ea typeface="MS PGothic" panose="020B0600070205080204" pitchFamily="34" charset="-128"/>
                </a:endParaRPr>
              </a:p>
            </p:txBody>
          </p:sp>
          <p:sp>
            <p:nvSpPr>
              <p:cNvPr id="136"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1" name="Group 130"/>
            <p:cNvGrpSpPr/>
            <p:nvPr/>
          </p:nvGrpSpPr>
          <p:grpSpPr>
            <a:xfrm>
              <a:off x="1783977" y="3131506"/>
              <a:ext cx="423736" cy="255258"/>
              <a:chOff x="1783977" y="3232718"/>
              <a:chExt cx="423736" cy="255258"/>
            </a:xfrm>
          </p:grpSpPr>
          <p:sp>
            <p:nvSpPr>
              <p:cNvPr id="132"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sp>
            <p:nvSpPr>
              <p:cNvPr id="133"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grpSp>
      </p:grpSp>
      <p:sp>
        <p:nvSpPr>
          <p:cNvPr id="91" name="Rectangle 90"/>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sp>
        <p:nvSpPr>
          <p:cNvPr id="101" name="Rectangle 100"/>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sp>
        <p:nvSpPr>
          <p:cNvPr id="120" name="Rectangle 119"/>
          <p:cNvSpPr/>
          <p:nvPr/>
        </p:nvSpPr>
        <p:spPr>
          <a:xfrm>
            <a:off x="4426411" y="3924975"/>
            <a:ext cx="1469069"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pic>
        <p:nvPicPr>
          <p:cNvPr id="124" name="Picture 123"/>
          <p:cNvPicPr>
            <a:picLocks noChangeAspect="1"/>
          </p:cNvPicPr>
          <p:nvPr/>
        </p:nvPicPr>
        <p:blipFill>
          <a:blip r:embed="rId4"/>
          <a:stretch>
            <a:fillRect/>
          </a:stretch>
        </p:blipFill>
        <p:spPr>
          <a:xfrm>
            <a:off x="2451139" y="2455407"/>
            <a:ext cx="2156758" cy="1865066"/>
          </a:xfrm>
          <a:prstGeom prst="rect">
            <a:avLst/>
          </a:prstGeom>
        </p:spPr>
      </p:pic>
      <p:grpSp>
        <p:nvGrpSpPr>
          <p:cNvPr id="140" name="Group 139"/>
          <p:cNvGrpSpPr/>
          <p:nvPr/>
        </p:nvGrpSpPr>
        <p:grpSpPr>
          <a:xfrm>
            <a:off x="847752" y="3388806"/>
            <a:ext cx="2156758" cy="1865066"/>
            <a:chOff x="830340" y="3322661"/>
            <a:chExt cx="2114661" cy="1828662"/>
          </a:xfrm>
        </p:grpSpPr>
        <p:pic>
          <p:nvPicPr>
            <p:cNvPr id="141" name="Picture 140"/>
            <p:cNvPicPr>
              <a:picLocks noChangeAspect="1"/>
            </p:cNvPicPr>
            <p:nvPr/>
          </p:nvPicPr>
          <p:blipFill>
            <a:blip r:embed="rId4"/>
            <a:stretch>
              <a:fillRect/>
            </a:stretch>
          </p:blipFill>
          <p:spPr>
            <a:xfrm>
              <a:off x="830340" y="3322661"/>
              <a:ext cx="2114661" cy="1828662"/>
            </a:xfrm>
            <a:prstGeom prst="rect">
              <a:avLst/>
            </a:prstGeom>
          </p:spPr>
        </p:pic>
        <p:sp>
          <p:nvSpPr>
            <p:cNvPr id="142" name="Rectangle 141"/>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84" name="Rectangle 83"/>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298624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43620" y="497"/>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085231" y="127190"/>
            <a:ext cx="5204463" cy="86051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Rich, Open Ecosystem</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pic>
        <p:nvPicPr>
          <p:cNvPr id="189" name="Picture 188"/>
          <p:cNvPicPr>
            <a:picLocks noChangeAspect="1"/>
          </p:cNvPicPr>
          <p:nvPr/>
        </p:nvPicPr>
        <p:blipFill>
          <a:blip r:embed="rId4"/>
          <a:stretch>
            <a:fillRect/>
          </a:stretch>
        </p:blipFill>
        <p:spPr>
          <a:xfrm>
            <a:off x="4058170" y="3376039"/>
            <a:ext cx="2156758" cy="1865066"/>
          </a:xfrm>
          <a:prstGeom prst="rect">
            <a:avLst/>
          </a:prstGeom>
        </p:spPr>
      </p:pic>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pic>
        <p:nvPicPr>
          <p:cNvPr id="51" name="Picture 50"/>
          <p:cNvPicPr>
            <a:picLocks noChangeAspect="1"/>
          </p:cNvPicPr>
          <p:nvPr/>
        </p:nvPicPr>
        <p:blipFill>
          <a:blip r:embed="rId4"/>
          <a:stretch>
            <a:fillRect/>
          </a:stretch>
        </p:blipFill>
        <p:spPr>
          <a:xfrm>
            <a:off x="4046656" y="1517092"/>
            <a:ext cx="2156759" cy="1865066"/>
          </a:xfrm>
          <a:prstGeom prst="rect">
            <a:avLst/>
          </a:prstGeom>
        </p:spPr>
      </p:pic>
      <p:grpSp>
        <p:nvGrpSpPr>
          <p:cNvPr id="53" name="Group 52"/>
          <p:cNvGrpSpPr/>
          <p:nvPr/>
        </p:nvGrpSpPr>
        <p:grpSpPr>
          <a:xfrm>
            <a:off x="2439803" y="598906"/>
            <a:ext cx="2156759" cy="1865066"/>
            <a:chOff x="4057863" y="3376022"/>
            <a:chExt cx="2157064" cy="1865330"/>
          </a:xfrm>
        </p:grpSpPr>
        <p:pic>
          <p:nvPicPr>
            <p:cNvPr id="54" name="Picture 53"/>
            <p:cNvPicPr>
              <a:picLocks noChangeAspect="1"/>
            </p:cNvPicPr>
            <p:nvPr/>
          </p:nvPicPr>
          <p:blipFill>
            <a:blip r:embed="rId4"/>
            <a:stretch>
              <a:fillRect/>
            </a:stretch>
          </p:blipFill>
          <p:spPr>
            <a:xfrm>
              <a:off x="4057863" y="3376022"/>
              <a:ext cx="2157064" cy="1865330"/>
            </a:xfrm>
            <a:prstGeom prst="rect">
              <a:avLst/>
            </a:prstGeom>
          </p:spPr>
        </p:pic>
        <p:sp>
          <p:nvSpPr>
            <p:cNvPr id="55" name="Rectangle 54"/>
            <p:cNvSpPr/>
            <p:nvPr/>
          </p:nvSpPr>
          <p:spPr>
            <a:xfrm>
              <a:off x="4488647" y="3990353"/>
              <a:ext cx="1323357" cy="612852"/>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Open </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Ecosystem</a:t>
              </a:r>
            </a:p>
          </p:txBody>
        </p:sp>
      </p:grpSp>
      <p:sp>
        <p:nvSpPr>
          <p:cNvPr id="84" name="Rectangle 83"/>
          <p:cNvSpPr/>
          <p:nvPr/>
        </p:nvSpPr>
        <p:spPr>
          <a:xfrm>
            <a:off x="7342339" y="912665"/>
            <a:ext cx="4590288"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b="1" dirty="0">
                <a:solidFill>
                  <a:prstClr val="white"/>
                </a:solidFill>
                <a:latin typeface="Calibri" panose="020F0502020204030204"/>
              </a:rPr>
              <a:t>Open Source</a:t>
            </a:r>
          </a:p>
        </p:txBody>
      </p:sp>
      <p:sp>
        <p:nvSpPr>
          <p:cNvPr id="85" name="Rectangle 84"/>
          <p:cNvSpPr/>
          <p:nvPr/>
        </p:nvSpPr>
        <p:spPr>
          <a:xfrm>
            <a:off x="7363857" y="1449115"/>
            <a:ext cx="4570563" cy="128874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19" name="Rectangle 118"/>
          <p:cNvSpPr/>
          <p:nvPr/>
        </p:nvSpPr>
        <p:spPr>
          <a:xfrm>
            <a:off x="7364193" y="2789003"/>
            <a:ext cx="4590288"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b="1" dirty="0">
                <a:solidFill>
                  <a:prstClr val="white"/>
                </a:solidFill>
                <a:latin typeface="Calibri" panose="020F0502020204030204"/>
              </a:rPr>
              <a:t>Azure Certified</a:t>
            </a:r>
          </a:p>
        </p:txBody>
      </p:sp>
      <p:sp>
        <p:nvSpPr>
          <p:cNvPr id="120" name="Rectangle 119"/>
          <p:cNvSpPr/>
          <p:nvPr/>
        </p:nvSpPr>
        <p:spPr>
          <a:xfrm>
            <a:off x="7359736" y="3310546"/>
            <a:ext cx="4570563" cy="171412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21" name="Picture 1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4114" y="4516682"/>
            <a:ext cx="448343" cy="464850"/>
          </a:xfrm>
          <a:prstGeom prst="rect">
            <a:avLst/>
          </a:prstGeom>
        </p:spPr>
      </p:pic>
      <p:pic>
        <p:nvPicPr>
          <p:cNvPr id="123" name="Picture 1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09101" y="3757326"/>
            <a:ext cx="814644" cy="301770"/>
          </a:xfrm>
          <a:prstGeom prst="rect">
            <a:avLst/>
          </a:prstGeom>
        </p:spPr>
      </p:pic>
      <p:pic>
        <p:nvPicPr>
          <p:cNvPr id="124" name="Picture 1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6918" y="3440286"/>
            <a:ext cx="1038671" cy="189822"/>
          </a:xfrm>
          <a:prstGeom prst="rect">
            <a:avLst/>
          </a:prstGeom>
        </p:spPr>
      </p:pic>
      <p:pic>
        <p:nvPicPr>
          <p:cNvPr id="125" name="Picture 1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908" y="4058282"/>
            <a:ext cx="1583552" cy="369496"/>
          </a:xfrm>
          <a:prstGeom prst="rect">
            <a:avLst/>
          </a:prstGeom>
        </p:spPr>
      </p:pic>
      <p:pic>
        <p:nvPicPr>
          <p:cNvPr id="126" name="Picture 125"/>
          <p:cNvPicPr>
            <a:picLocks noChangeAspect="1"/>
          </p:cNvPicPr>
          <p:nvPr/>
        </p:nvPicPr>
        <p:blipFill rotWithShape="1">
          <a:blip r:embed="rId9" cstate="print">
            <a:extLst>
              <a:ext uri="{28A0092B-C50C-407E-A947-70E740481C1C}">
                <a14:useLocalDpi xmlns:a14="http://schemas.microsoft.com/office/drawing/2010/main" val="0"/>
              </a:ext>
            </a:extLst>
          </a:blip>
          <a:srcRect l="24978" r="24185"/>
          <a:stretch/>
        </p:blipFill>
        <p:spPr>
          <a:xfrm>
            <a:off x="10168586" y="3420569"/>
            <a:ext cx="509248" cy="479468"/>
          </a:xfrm>
          <a:prstGeom prst="rect">
            <a:avLst/>
          </a:prstGeom>
        </p:spPr>
      </p:pic>
      <p:pic>
        <p:nvPicPr>
          <p:cNvPr id="127" name="Picture 1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3924" y="3392876"/>
            <a:ext cx="675218" cy="675218"/>
          </a:xfrm>
          <a:prstGeom prst="rect">
            <a:avLst/>
          </a:prstGeom>
        </p:spPr>
      </p:pic>
      <p:pic>
        <p:nvPicPr>
          <p:cNvPr id="128" name="Picture 6" descr="Freescale Semiconducto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27980" y="4107757"/>
            <a:ext cx="1081215" cy="263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Picture 9" descr="image00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17627" y="4619756"/>
            <a:ext cx="980299" cy="285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7" descr="Intel">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16265" y="3409394"/>
            <a:ext cx="539573" cy="539573"/>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30"/>
          <p:cNvPicPr>
            <a:picLocks noChangeAspect="1"/>
          </p:cNvPicPr>
          <p:nvPr/>
        </p:nvPicPr>
        <p:blipFill rotWithShape="1">
          <a:blip r:embed="rId15" cstate="print">
            <a:extLst>
              <a:ext uri="{28A0092B-C50C-407E-A947-70E740481C1C}">
                <a14:useLocalDpi xmlns:a14="http://schemas.microsoft.com/office/drawing/2010/main" val="0"/>
              </a:ext>
            </a:extLst>
          </a:blip>
          <a:srcRect t="11733" b="6277"/>
          <a:stretch/>
        </p:blipFill>
        <p:spPr>
          <a:xfrm>
            <a:off x="11076247" y="4195489"/>
            <a:ext cx="621899" cy="509895"/>
          </a:xfrm>
          <a:prstGeom prst="rect">
            <a:avLst/>
          </a:prstGeom>
        </p:spPr>
      </p:pic>
      <p:pic>
        <p:nvPicPr>
          <p:cNvPr id="132" name="Picture 13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1046" y="4757487"/>
            <a:ext cx="1061550" cy="190546"/>
          </a:xfrm>
          <a:prstGeom prst="rect">
            <a:avLst/>
          </a:prstGeom>
        </p:spPr>
      </p:pic>
      <p:sp>
        <p:nvSpPr>
          <p:cNvPr id="103" name="Rectangle 102"/>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sp>
        <p:nvSpPr>
          <p:cNvPr id="135" name="Rectangle 134"/>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sp>
        <p:nvSpPr>
          <p:cNvPr id="136" name="Rectangle 135"/>
          <p:cNvSpPr/>
          <p:nvPr/>
        </p:nvSpPr>
        <p:spPr>
          <a:xfrm>
            <a:off x="4426411" y="3924975"/>
            <a:ext cx="1469069"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sp>
        <p:nvSpPr>
          <p:cNvPr id="137" name="Rectangle 136"/>
          <p:cNvSpPr/>
          <p:nvPr/>
        </p:nvSpPr>
        <p:spPr>
          <a:xfrm>
            <a:off x="4237300" y="2010013"/>
            <a:ext cx="1847781"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Secure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Connectivity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Management</a:t>
            </a:r>
          </a:p>
        </p:txBody>
      </p:sp>
      <p:pic>
        <p:nvPicPr>
          <p:cNvPr id="143" name="Picture 142"/>
          <p:cNvPicPr>
            <a:picLocks noChangeAspect="1"/>
          </p:cNvPicPr>
          <p:nvPr/>
        </p:nvPicPr>
        <p:blipFill>
          <a:blip r:embed="rId4"/>
          <a:stretch>
            <a:fillRect/>
          </a:stretch>
        </p:blipFill>
        <p:spPr>
          <a:xfrm>
            <a:off x="2451139" y="2455407"/>
            <a:ext cx="2156758" cy="1865066"/>
          </a:xfrm>
          <a:prstGeom prst="rect">
            <a:avLst/>
          </a:prstGeom>
        </p:spPr>
      </p:pic>
      <p:grpSp>
        <p:nvGrpSpPr>
          <p:cNvPr id="146" name="Group 145"/>
          <p:cNvGrpSpPr/>
          <p:nvPr/>
        </p:nvGrpSpPr>
        <p:grpSpPr>
          <a:xfrm>
            <a:off x="847752" y="3388806"/>
            <a:ext cx="2156758" cy="1865066"/>
            <a:chOff x="830340" y="3322661"/>
            <a:chExt cx="2114661" cy="1828662"/>
          </a:xfrm>
        </p:grpSpPr>
        <p:pic>
          <p:nvPicPr>
            <p:cNvPr id="147" name="Picture 146"/>
            <p:cNvPicPr>
              <a:picLocks noChangeAspect="1"/>
            </p:cNvPicPr>
            <p:nvPr/>
          </p:nvPicPr>
          <p:blipFill>
            <a:blip r:embed="rId4"/>
            <a:stretch>
              <a:fillRect/>
            </a:stretch>
          </p:blipFill>
          <p:spPr>
            <a:xfrm>
              <a:off x="830340" y="3322661"/>
              <a:ext cx="2114661" cy="1828662"/>
            </a:xfrm>
            <a:prstGeom prst="rect">
              <a:avLst/>
            </a:prstGeom>
          </p:spPr>
        </p:pic>
        <p:sp>
          <p:nvSpPr>
            <p:cNvPr id="159" name="Rectangle 158"/>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101" name="Rectangle 100"/>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grpSp>
        <p:nvGrpSpPr>
          <p:cNvPr id="153" name="Group 152"/>
          <p:cNvGrpSpPr/>
          <p:nvPr/>
        </p:nvGrpSpPr>
        <p:grpSpPr>
          <a:xfrm>
            <a:off x="7583293" y="1449115"/>
            <a:ext cx="4035999" cy="473913"/>
            <a:chOff x="7604627" y="3793110"/>
            <a:chExt cx="4088197" cy="599719"/>
          </a:xfrm>
        </p:grpSpPr>
        <p:pic>
          <p:nvPicPr>
            <p:cNvPr id="154" name="Picture 4" descr="http://www.jbase.com/new/products/images/java.png"/>
            <p:cNvPicPr>
              <a:picLocks noChangeAspect="1" noChangeArrowheads="1"/>
            </p:cNvPicPr>
            <p:nvPr/>
          </p:nvPicPr>
          <p:blipFill>
            <a:blip r:embed="rId17" cstate="print">
              <a:extLst/>
            </a:blip>
            <a:srcRect/>
            <a:stretch>
              <a:fillRect/>
            </a:stretch>
          </p:blipFill>
          <p:spPr bwMode="auto">
            <a:xfrm>
              <a:off x="9849053" y="3793110"/>
              <a:ext cx="286463" cy="564261"/>
            </a:xfrm>
            <a:prstGeom prst="rect">
              <a:avLst/>
            </a:prstGeom>
          </p:spPr>
        </p:pic>
        <p:pic>
          <p:nvPicPr>
            <p:cNvPr id="155" name="Picture 154" descr="PHP.png"/>
            <p:cNvPicPr>
              <a:picLocks noChangeAspect="1"/>
            </p:cNvPicPr>
            <p:nvPr/>
          </p:nvPicPr>
          <p:blipFill>
            <a:blip r:embed="rId18" cstate="print">
              <a:extLst/>
            </a:blip>
            <a:stretch>
              <a:fillRect/>
            </a:stretch>
          </p:blipFill>
          <p:spPr>
            <a:xfrm>
              <a:off x="10398062" y="3994512"/>
              <a:ext cx="651233" cy="361584"/>
            </a:xfrm>
            <a:prstGeom prst="rect">
              <a:avLst/>
            </a:prstGeom>
          </p:spPr>
        </p:pic>
        <p:pic>
          <p:nvPicPr>
            <p:cNvPr id="156" name="Picture 15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157" name="Picture 15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158" name="Picture 15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148" name="Group 147"/>
          <p:cNvGrpSpPr/>
          <p:nvPr/>
        </p:nvGrpSpPr>
        <p:grpSpPr>
          <a:xfrm>
            <a:off x="7546202" y="2038551"/>
            <a:ext cx="4230595" cy="490083"/>
            <a:chOff x="7606541" y="4806303"/>
            <a:chExt cx="4442220" cy="555775"/>
          </a:xfrm>
        </p:grpSpPr>
        <p:pic>
          <p:nvPicPr>
            <p:cNvPr id="149" name="Picture 148"/>
            <p:cNvPicPr>
              <a:picLocks noChangeAspect="1"/>
            </p:cNvPicPr>
            <p:nvPr/>
          </p:nvPicPr>
          <p:blipFill>
            <a:blip r:embed="rId22">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150" name="Picture 149"/>
            <p:cNvPicPr>
              <a:picLocks noChangeAspect="1"/>
            </p:cNvPicPr>
            <p:nvPr/>
          </p:nvPicPr>
          <p:blipFill>
            <a:blip r:embed="rId23">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151" name="Picture 2" descr="https://encrypted-tbn1.gstatic.com/images?q=tbn:ANd9GcSU4_TkMLpE3Fd8IzUzpdhHuyuUHMZj1NQSvjo-kBjZLpJnpc_Ux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152" name="Picture 151"/>
            <p:cNvPicPr>
              <a:picLocks noChangeAspect="1"/>
            </p:cNvPicPr>
            <p:nvPr/>
          </p:nvPicPr>
          <p:blipFill>
            <a:blip r:embed="rId25"/>
            <a:stretch>
              <a:fillRect/>
            </a:stretch>
          </p:blipFill>
          <p:spPr>
            <a:xfrm>
              <a:off x="7606541" y="5001182"/>
              <a:ext cx="789080" cy="360896"/>
            </a:xfrm>
            <a:prstGeom prst="rect">
              <a:avLst/>
            </a:prstGeom>
          </p:spPr>
        </p:pic>
      </p:grpSp>
      <p:pic>
        <p:nvPicPr>
          <p:cNvPr id="142" name="Picture 14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832454" y="1899996"/>
            <a:ext cx="1175994" cy="375804"/>
          </a:xfrm>
          <a:prstGeom prst="rect">
            <a:avLst/>
          </a:prstGeom>
        </p:spPr>
      </p:pic>
      <p:sp>
        <p:nvSpPr>
          <p:cNvPr id="133" name="Rectangle 132"/>
          <p:cNvSpPr/>
          <p:nvPr/>
        </p:nvSpPr>
        <p:spPr>
          <a:xfrm>
            <a:off x="7355198" y="5079897"/>
            <a:ext cx="4590288"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b="1" dirty="0">
                <a:solidFill>
                  <a:prstClr val="white"/>
                </a:solidFill>
                <a:latin typeface="Calibri" panose="020F0502020204030204"/>
              </a:rPr>
              <a:t>Dev IT &amp; Productivity</a:t>
            </a:r>
          </a:p>
        </p:txBody>
      </p:sp>
      <p:sp>
        <p:nvSpPr>
          <p:cNvPr id="134" name="Rectangle 133"/>
          <p:cNvSpPr/>
          <p:nvPr/>
        </p:nvSpPr>
        <p:spPr>
          <a:xfrm>
            <a:off x="7376716" y="5616347"/>
            <a:ext cx="4570563" cy="128874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38" name="Picture 13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545652" y="5705972"/>
            <a:ext cx="299972" cy="310381"/>
          </a:xfrm>
          <a:prstGeom prst="rect">
            <a:avLst/>
          </a:prstGeom>
        </p:spPr>
      </p:pic>
      <p:pic>
        <p:nvPicPr>
          <p:cNvPr id="139" name="Picture 138"/>
          <p:cNvPicPr>
            <a:picLocks noChangeAspect="1"/>
          </p:cNvPicPr>
          <p:nvPr/>
        </p:nvPicPr>
        <p:blipFill rotWithShape="1">
          <a:blip r:embed="rId28" cstate="print">
            <a:extLst>
              <a:ext uri="{28A0092B-C50C-407E-A947-70E740481C1C}">
                <a14:useLocalDpi xmlns:a14="http://schemas.microsoft.com/office/drawing/2010/main" val="0"/>
              </a:ext>
            </a:extLst>
          </a:blip>
          <a:srcRect l="24527" t="29875" r="25250"/>
          <a:stretch/>
        </p:blipFill>
        <p:spPr>
          <a:xfrm>
            <a:off x="9737563" y="5712668"/>
            <a:ext cx="320904" cy="309082"/>
          </a:xfrm>
          <a:prstGeom prst="rect">
            <a:avLst/>
          </a:prstGeom>
        </p:spPr>
      </p:pic>
      <p:sp>
        <p:nvSpPr>
          <p:cNvPr id="140" name="Rectangle 139"/>
          <p:cNvSpPr/>
          <p:nvPr/>
        </p:nvSpPr>
        <p:spPr bwMode="auto">
          <a:xfrm>
            <a:off x="7543904" y="6087738"/>
            <a:ext cx="321545" cy="332703"/>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141" name="Picture 140"/>
          <p:cNvPicPr>
            <a:picLocks noChangeAspect="1"/>
          </p:cNvPicPr>
          <p:nvPr/>
        </p:nvPicPr>
        <p:blipFill rotWithShape="1">
          <a:blip r:embed="rId29" cstate="print">
            <a:extLst>
              <a:ext uri="{28A0092B-C50C-407E-A947-70E740481C1C}">
                <a14:useLocalDpi xmlns:a14="http://schemas.microsoft.com/office/drawing/2010/main" val="0"/>
              </a:ext>
            </a:extLst>
          </a:blip>
          <a:srcRect r="75619"/>
          <a:stretch/>
        </p:blipFill>
        <p:spPr>
          <a:xfrm>
            <a:off x="7567232" y="6111811"/>
            <a:ext cx="275004" cy="273540"/>
          </a:xfrm>
          <a:prstGeom prst="rect">
            <a:avLst/>
          </a:prstGeom>
        </p:spPr>
      </p:pic>
      <p:sp>
        <p:nvSpPr>
          <p:cNvPr id="144" name="Rectangle 143"/>
          <p:cNvSpPr/>
          <p:nvPr/>
        </p:nvSpPr>
        <p:spPr bwMode="auto">
          <a:xfrm>
            <a:off x="7547169" y="6519858"/>
            <a:ext cx="321545" cy="332703"/>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160" name="Picture 159"/>
          <p:cNvPicPr>
            <a:picLocks noChangeAspect="1"/>
          </p:cNvPicPr>
          <p:nvPr/>
        </p:nvPicPr>
        <p:blipFill rotWithShape="1">
          <a:blip r:embed="rId30" cstate="print">
            <a:extLst>
              <a:ext uri="{28A0092B-C50C-407E-A947-70E740481C1C}">
                <a14:useLocalDpi xmlns:a14="http://schemas.microsoft.com/office/drawing/2010/main" val="0"/>
              </a:ext>
            </a:extLst>
          </a:blip>
          <a:srcRect l="28565" r="24589" b="45711"/>
          <a:stretch/>
        </p:blipFill>
        <p:spPr>
          <a:xfrm>
            <a:off x="7546718" y="6543362"/>
            <a:ext cx="303844" cy="287467"/>
          </a:xfrm>
          <a:prstGeom prst="rect">
            <a:avLst/>
          </a:prstGeom>
        </p:spPr>
      </p:pic>
      <p:pic>
        <p:nvPicPr>
          <p:cNvPr id="161" name="Picture 160"/>
          <p:cNvPicPr>
            <a:picLocks noChangeAspect="1"/>
          </p:cNvPicPr>
          <p:nvPr/>
        </p:nvPicPr>
        <p:blipFill>
          <a:blip r:embed="rId31"/>
          <a:stretch>
            <a:fillRect/>
          </a:stretch>
        </p:blipFill>
        <p:spPr>
          <a:xfrm>
            <a:off x="9724599" y="6147766"/>
            <a:ext cx="325532" cy="336025"/>
          </a:xfrm>
          <a:prstGeom prst="rect">
            <a:avLst/>
          </a:prstGeom>
        </p:spPr>
      </p:pic>
      <p:sp>
        <p:nvSpPr>
          <p:cNvPr id="162" name="TextBox 161"/>
          <p:cNvSpPr txBox="1"/>
          <p:nvPr/>
        </p:nvSpPr>
        <p:spPr>
          <a:xfrm>
            <a:off x="7905066" y="5672819"/>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Visual Studio</a:t>
            </a:r>
          </a:p>
        </p:txBody>
      </p:sp>
      <p:sp>
        <p:nvSpPr>
          <p:cNvPr id="163" name="TextBox 162"/>
          <p:cNvSpPr txBox="1"/>
          <p:nvPr/>
        </p:nvSpPr>
        <p:spPr>
          <a:xfrm>
            <a:off x="7947482" y="6065719"/>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Eclipse</a:t>
            </a:r>
          </a:p>
        </p:txBody>
      </p:sp>
      <p:sp>
        <p:nvSpPr>
          <p:cNvPr id="164" name="TextBox 163"/>
          <p:cNvSpPr txBox="1"/>
          <p:nvPr/>
        </p:nvSpPr>
        <p:spPr>
          <a:xfrm>
            <a:off x="7963386" y="6455008"/>
            <a:ext cx="1690871"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Chef + Puppet</a:t>
            </a:r>
          </a:p>
        </p:txBody>
      </p:sp>
      <p:sp>
        <p:nvSpPr>
          <p:cNvPr id="165" name="TextBox 164"/>
          <p:cNvSpPr txBox="1"/>
          <p:nvPr/>
        </p:nvSpPr>
        <p:spPr>
          <a:xfrm>
            <a:off x="10148536" y="5664494"/>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GitHub</a:t>
            </a:r>
          </a:p>
        </p:txBody>
      </p:sp>
      <p:sp>
        <p:nvSpPr>
          <p:cNvPr id="166" name="TextBox 165"/>
          <p:cNvSpPr txBox="1"/>
          <p:nvPr/>
        </p:nvSpPr>
        <p:spPr>
          <a:xfrm>
            <a:off x="10147502" y="6087737"/>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PowerShell</a:t>
            </a:r>
          </a:p>
        </p:txBody>
      </p:sp>
    </p:spTree>
    <p:extLst>
      <p:ext uri="{BB962C8B-B14F-4D97-AF65-F5344CB8AC3E}">
        <p14:creationId xmlns:p14="http://schemas.microsoft.com/office/powerpoint/2010/main" val="108722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75" name="Picture 174"/>
          <p:cNvPicPr>
            <a:picLocks noChangeAspect="1"/>
          </p:cNvPicPr>
          <p:nvPr/>
        </p:nvPicPr>
        <p:blipFill>
          <a:blip r:embed="rId4"/>
          <a:stretch>
            <a:fillRect/>
          </a:stretch>
        </p:blipFill>
        <p:spPr>
          <a:xfrm>
            <a:off x="2451139" y="2455407"/>
            <a:ext cx="2156758" cy="1865066"/>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pic>
        <p:nvPicPr>
          <p:cNvPr id="189" name="Picture 188"/>
          <p:cNvPicPr>
            <a:picLocks noChangeAspect="1"/>
          </p:cNvPicPr>
          <p:nvPr/>
        </p:nvPicPr>
        <p:blipFill>
          <a:blip r:embed="rId4"/>
          <a:stretch>
            <a:fillRect/>
          </a:stretch>
        </p:blipFill>
        <p:spPr>
          <a:xfrm>
            <a:off x="4058170" y="3376039"/>
            <a:ext cx="2156758" cy="1865066"/>
          </a:xfrm>
          <a:prstGeom prst="rect">
            <a:avLst/>
          </a:prstGeom>
        </p:spPr>
      </p:pic>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pic>
        <p:nvPicPr>
          <p:cNvPr id="51" name="Picture 50"/>
          <p:cNvPicPr>
            <a:picLocks noChangeAspect="1"/>
          </p:cNvPicPr>
          <p:nvPr/>
        </p:nvPicPr>
        <p:blipFill>
          <a:blip r:embed="rId4"/>
          <a:stretch>
            <a:fillRect/>
          </a:stretch>
        </p:blipFill>
        <p:spPr>
          <a:xfrm>
            <a:off x="4046656" y="1517092"/>
            <a:ext cx="2156759" cy="1865066"/>
          </a:xfrm>
          <a:prstGeom prst="rect">
            <a:avLst/>
          </a:prstGeom>
        </p:spPr>
      </p:pic>
      <p:grpSp>
        <p:nvGrpSpPr>
          <p:cNvPr id="53" name="Group 52"/>
          <p:cNvGrpSpPr/>
          <p:nvPr/>
        </p:nvGrpSpPr>
        <p:grpSpPr>
          <a:xfrm>
            <a:off x="2439803" y="598906"/>
            <a:ext cx="2156759" cy="1865066"/>
            <a:chOff x="4057863" y="3376022"/>
            <a:chExt cx="2157064" cy="1865330"/>
          </a:xfrm>
        </p:grpSpPr>
        <p:pic>
          <p:nvPicPr>
            <p:cNvPr id="54" name="Picture 53"/>
            <p:cNvPicPr>
              <a:picLocks noChangeAspect="1"/>
            </p:cNvPicPr>
            <p:nvPr/>
          </p:nvPicPr>
          <p:blipFill>
            <a:blip r:embed="rId4"/>
            <a:stretch>
              <a:fillRect/>
            </a:stretch>
          </p:blipFill>
          <p:spPr>
            <a:xfrm>
              <a:off x="4057863" y="3376022"/>
              <a:ext cx="2157064" cy="1865330"/>
            </a:xfrm>
            <a:prstGeom prst="rect">
              <a:avLst/>
            </a:prstGeom>
          </p:spPr>
        </p:pic>
        <p:sp>
          <p:nvSpPr>
            <p:cNvPr id="55" name="Rectangle 54"/>
            <p:cNvSpPr/>
            <p:nvPr/>
          </p:nvSpPr>
          <p:spPr>
            <a:xfrm>
              <a:off x="4488647" y="3990353"/>
              <a:ext cx="1323357" cy="612852"/>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Open </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Ecosystem</a:t>
              </a:r>
            </a:p>
          </p:txBody>
        </p:sp>
      </p:grpSp>
      <p:sp>
        <p:nvSpPr>
          <p:cNvPr id="103" name="Rectangle 102"/>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grpSp>
        <p:nvGrpSpPr>
          <p:cNvPr id="2" name="Group 1"/>
          <p:cNvGrpSpPr/>
          <p:nvPr/>
        </p:nvGrpSpPr>
        <p:grpSpPr>
          <a:xfrm>
            <a:off x="847752" y="3388806"/>
            <a:ext cx="2156758" cy="1865066"/>
            <a:chOff x="830340" y="3322661"/>
            <a:chExt cx="2114661" cy="1828662"/>
          </a:xfrm>
        </p:grpSpPr>
        <p:pic>
          <p:nvPicPr>
            <p:cNvPr id="178" name="Picture 177"/>
            <p:cNvPicPr>
              <a:picLocks noChangeAspect="1"/>
            </p:cNvPicPr>
            <p:nvPr/>
          </p:nvPicPr>
          <p:blipFill>
            <a:blip r:embed="rId4"/>
            <a:stretch>
              <a:fillRect/>
            </a:stretch>
          </p:blipFill>
          <p:spPr>
            <a:xfrm>
              <a:off x="830340" y="3322661"/>
              <a:ext cx="2114661" cy="1828662"/>
            </a:xfrm>
            <a:prstGeom prst="rect">
              <a:avLst/>
            </a:prstGeom>
          </p:spPr>
        </p:pic>
        <p:sp>
          <p:nvSpPr>
            <p:cNvPr id="133" name="Rectangle 132"/>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135" name="Rectangle 134"/>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sp>
        <p:nvSpPr>
          <p:cNvPr id="136" name="Rectangle 135"/>
          <p:cNvSpPr/>
          <p:nvPr/>
        </p:nvSpPr>
        <p:spPr>
          <a:xfrm>
            <a:off x="4426411" y="3924975"/>
            <a:ext cx="1469069"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sp>
        <p:nvSpPr>
          <p:cNvPr id="137" name="Rectangle 136"/>
          <p:cNvSpPr/>
          <p:nvPr/>
        </p:nvSpPr>
        <p:spPr>
          <a:xfrm>
            <a:off x="4237300" y="2010013"/>
            <a:ext cx="1847781"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Secure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Connectivity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Management</a:t>
            </a:r>
          </a:p>
        </p:txBody>
      </p:sp>
      <p:grpSp>
        <p:nvGrpSpPr>
          <p:cNvPr id="101" name="Group 100"/>
          <p:cNvGrpSpPr/>
          <p:nvPr/>
        </p:nvGrpSpPr>
        <p:grpSpPr>
          <a:xfrm>
            <a:off x="6544083" y="9132"/>
            <a:ext cx="5891509" cy="6993533"/>
            <a:chOff x="6415486" y="8954"/>
            <a:chExt cx="5776514" cy="6857027"/>
          </a:xfrm>
        </p:grpSpPr>
        <p:sp>
          <p:nvSpPr>
            <p:cNvPr id="114" name="Rectangle 113"/>
            <p:cNvSpPr/>
            <p:nvPr/>
          </p:nvSpPr>
          <p:spPr bwMode="auto">
            <a:xfrm rot="18900000">
              <a:off x="6767491" y="2795415"/>
              <a:ext cx="1140113" cy="114011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34" name="Rectangle 133"/>
            <p:cNvSpPr/>
            <p:nvPr/>
          </p:nvSpPr>
          <p:spPr bwMode="auto">
            <a:xfrm>
              <a:off x="6905272" y="8954"/>
              <a:ext cx="5286728" cy="6857027"/>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38" name="Hexagon 137"/>
            <p:cNvSpPr/>
            <p:nvPr/>
          </p:nvSpPr>
          <p:spPr bwMode="auto">
            <a:xfrm>
              <a:off x="6415486" y="917133"/>
              <a:ext cx="2029679" cy="174972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sp>
          <p:nvSpPr>
            <p:cNvPr id="139" name="TextBox 138"/>
            <p:cNvSpPr txBox="1"/>
            <p:nvPr/>
          </p:nvSpPr>
          <p:spPr>
            <a:xfrm>
              <a:off x="7099433" y="302396"/>
              <a:ext cx="4800324" cy="854748"/>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Azure IoT Suite</a:t>
              </a:r>
            </a:p>
          </p:txBody>
        </p:sp>
        <p:sp>
          <p:nvSpPr>
            <p:cNvPr id="140" name="TextBox 139"/>
            <p:cNvSpPr txBox="1"/>
            <p:nvPr/>
          </p:nvSpPr>
          <p:spPr>
            <a:xfrm>
              <a:off x="7148474" y="1162607"/>
              <a:ext cx="4800324" cy="566656"/>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The Internet of Your Things</a:t>
              </a:r>
            </a:p>
          </p:txBody>
        </p:sp>
        <p:cxnSp>
          <p:nvCxnSpPr>
            <p:cNvPr id="141" name="Straight Connector 140"/>
            <p:cNvCxnSpPr/>
            <p:nvPr/>
          </p:nvCxnSpPr>
          <p:spPr>
            <a:xfrm flipV="1">
              <a:off x="7144156" y="1135160"/>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161390" y="4217182"/>
              <a:ext cx="520395" cy="497066"/>
              <a:chOff x="757873" y="1355212"/>
              <a:chExt cx="914400" cy="914400"/>
            </a:xfrm>
            <a:solidFill>
              <a:srgbClr val="002060"/>
            </a:solidFill>
          </p:grpSpPr>
          <p:sp>
            <p:nvSpPr>
              <p:cNvPr id="173" name="Rectangle 172"/>
              <p:cNvSpPr>
                <a:spLocks noChangeAspect="1"/>
              </p:cNvSpPr>
              <p:nvPr/>
            </p:nvSpPr>
            <p:spPr bwMode="auto">
              <a:xfrm>
                <a:off x="757873" y="1355212"/>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pic>
            <p:nvPicPr>
              <p:cNvPr id="177" name="Picture 2" descr="\\MAGNUM\Projects\Microsoft\Cloud Power FY12\Design\ICONS_PNG\Tower.png"/>
              <p:cNvPicPr>
                <a:picLocks noChangeAspect="1" noChangeArrowheads="1"/>
              </p:cNvPicPr>
              <p:nvPr/>
            </p:nvPicPr>
            <p:blipFill rotWithShape="1">
              <a:blip r:embed="rId5" cstate="print">
                <a:lum bright="100000" contrast="100000"/>
              </a:blip>
              <a:srcRect t="14215" b="13595"/>
              <a:stretch/>
            </p:blipFill>
            <p:spPr bwMode="auto">
              <a:xfrm>
                <a:off x="816411" y="1515811"/>
                <a:ext cx="815443" cy="588671"/>
              </a:xfrm>
              <a:prstGeom prst="rect">
                <a:avLst/>
              </a:prstGeom>
              <a:grpFill/>
            </p:spPr>
          </p:pic>
        </p:grpSp>
        <p:grpSp>
          <p:nvGrpSpPr>
            <p:cNvPr id="144" name="Group 143"/>
            <p:cNvGrpSpPr/>
            <p:nvPr/>
          </p:nvGrpSpPr>
          <p:grpSpPr>
            <a:xfrm>
              <a:off x="7161390" y="3679123"/>
              <a:ext cx="518020" cy="495211"/>
              <a:chOff x="757873" y="2333112"/>
              <a:chExt cx="914400" cy="914400"/>
            </a:xfrm>
          </p:grpSpPr>
          <p:sp>
            <p:nvSpPr>
              <p:cNvPr id="171" name="Rectangle 170"/>
              <p:cNvSpPr>
                <a:spLocks noChangeAspect="1"/>
              </p:cNvSpPr>
              <p:nvPr/>
            </p:nvSpPr>
            <p:spPr bwMode="auto">
              <a:xfrm>
                <a:off x="757873" y="2333112"/>
                <a:ext cx="914400" cy="9144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pic>
            <p:nvPicPr>
              <p:cNvPr id="172" name="Picture 7" descr="C:\Users\Justin\Desktop\_Work_in_Progress\_MS\1407\cloud serv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5262" y="2552603"/>
                <a:ext cx="809893" cy="485146"/>
              </a:xfrm>
              <a:prstGeom prst="rect">
                <a:avLst/>
              </a:prstGeom>
              <a:noFill/>
              <a:ln>
                <a:noFill/>
              </a:ln>
              <a:extLst/>
            </p:spPr>
          </p:pic>
        </p:grpSp>
        <p:grpSp>
          <p:nvGrpSpPr>
            <p:cNvPr id="146" name="Group 145"/>
            <p:cNvGrpSpPr/>
            <p:nvPr/>
          </p:nvGrpSpPr>
          <p:grpSpPr>
            <a:xfrm>
              <a:off x="7161390" y="2045683"/>
              <a:ext cx="511118" cy="502920"/>
              <a:chOff x="757873" y="3328994"/>
              <a:chExt cx="914400" cy="914400"/>
            </a:xfrm>
          </p:grpSpPr>
          <p:sp>
            <p:nvSpPr>
              <p:cNvPr id="169" name="Rectangle 168"/>
              <p:cNvSpPr>
                <a:spLocks noChangeAspect="1"/>
              </p:cNvSpPr>
              <p:nvPr/>
            </p:nvSpPr>
            <p:spPr bwMode="auto">
              <a:xfrm>
                <a:off x="757873" y="3328994"/>
                <a:ext cx="9144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sp>
            <p:nvSpPr>
              <p:cNvPr id="170" name="Freeform 22"/>
              <p:cNvSpPr>
                <a:spLocks noEditPoints="1"/>
              </p:cNvSpPr>
              <p:nvPr/>
            </p:nvSpPr>
            <p:spPr bwMode="black">
              <a:xfrm>
                <a:off x="851867" y="3413322"/>
                <a:ext cx="745939" cy="745744"/>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43" tIns="41972" rIns="83943" bIns="41972" numCol="1" anchor="t" anchorCtr="0" compatLnSpc="1">
                <a:prstTxWarp prst="textNoShape">
                  <a:avLst/>
                </a:prstTxWarp>
              </a:bodyPr>
              <a:lstStyle/>
              <a:p>
                <a:pPr defTabSz="932597">
                  <a:defRPr/>
                </a:pPr>
                <a:endParaRPr lang="en-US" sz="1632" dirty="0">
                  <a:solidFill>
                    <a:prstClr val="white"/>
                  </a:solidFill>
                  <a:latin typeface="Calibri" panose="020F0502020204030204"/>
                </a:endParaRPr>
              </a:p>
            </p:txBody>
          </p:sp>
        </p:grpSp>
        <p:grpSp>
          <p:nvGrpSpPr>
            <p:cNvPr id="147" name="Group 146"/>
            <p:cNvGrpSpPr/>
            <p:nvPr/>
          </p:nvGrpSpPr>
          <p:grpSpPr>
            <a:xfrm>
              <a:off x="7161390" y="3140553"/>
              <a:ext cx="518020" cy="501321"/>
              <a:chOff x="332318" y="4795443"/>
              <a:chExt cx="822960" cy="818953"/>
            </a:xfrm>
          </p:grpSpPr>
          <p:sp>
            <p:nvSpPr>
              <p:cNvPr id="167" name="Rectangle 166"/>
              <p:cNvSpPr>
                <a:spLocks noChangeAspect="1"/>
              </p:cNvSpPr>
              <p:nvPr/>
            </p:nvSpPr>
            <p:spPr bwMode="auto">
              <a:xfrm>
                <a:off x="332318" y="4795443"/>
                <a:ext cx="822960" cy="818953"/>
              </a:xfrm>
              <a:prstGeom prst="rect">
                <a:avLst/>
              </a:prstGeom>
              <a:solidFill>
                <a:srgbClr val="904A8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pic>
            <p:nvPicPr>
              <p:cNvPr id="168"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2814" y="4814485"/>
                <a:ext cx="731520" cy="771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9" name="Rectangle 158"/>
            <p:cNvSpPr/>
            <p:nvPr/>
          </p:nvSpPr>
          <p:spPr>
            <a:xfrm>
              <a:off x="7681103" y="3684778"/>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Secure Device Connectivity &amp; Management</a:t>
              </a:r>
            </a:p>
          </p:txBody>
        </p:sp>
        <p:sp>
          <p:nvSpPr>
            <p:cNvPr id="160" name="Rectangle 159"/>
            <p:cNvSpPr/>
            <p:nvPr/>
          </p:nvSpPr>
          <p:spPr>
            <a:xfrm>
              <a:off x="7680355" y="4223105"/>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Data Ingestion and Command &amp; Control</a:t>
              </a:r>
            </a:p>
          </p:txBody>
        </p:sp>
        <p:sp>
          <p:nvSpPr>
            <p:cNvPr id="161" name="Rectangle 160"/>
            <p:cNvSpPr/>
            <p:nvPr/>
          </p:nvSpPr>
          <p:spPr>
            <a:xfrm>
              <a:off x="7680355" y="4759706"/>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Stream Processing &amp; Predictive Analytics</a:t>
              </a:r>
            </a:p>
          </p:txBody>
        </p:sp>
        <p:sp>
          <p:nvSpPr>
            <p:cNvPr id="162" name="Rectangle 161"/>
            <p:cNvSpPr/>
            <p:nvPr/>
          </p:nvSpPr>
          <p:spPr>
            <a:xfrm>
              <a:off x="7681103" y="3149965"/>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Business Workflow Integration</a:t>
              </a:r>
            </a:p>
          </p:txBody>
        </p:sp>
        <p:sp>
          <p:nvSpPr>
            <p:cNvPr id="163" name="Rectangle 162"/>
            <p:cNvSpPr/>
            <p:nvPr/>
          </p:nvSpPr>
          <p:spPr>
            <a:xfrm>
              <a:off x="7683366" y="2609798"/>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Rich Dashboards and Visualizations</a:t>
              </a:r>
            </a:p>
          </p:txBody>
        </p:sp>
        <p:sp>
          <p:nvSpPr>
            <p:cNvPr id="164" name="Rectangle 163"/>
            <p:cNvSpPr/>
            <p:nvPr/>
          </p:nvSpPr>
          <p:spPr>
            <a:xfrm>
              <a:off x="7677060" y="2054212"/>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Move Beyond Building Blocks with </a:t>
              </a:r>
            </a:p>
            <a:p>
              <a:pPr defTabSz="932597">
                <a:defRPr/>
              </a:pPr>
              <a:r>
                <a:rPr lang="en-US" sz="1836" dirty="0">
                  <a:solidFill>
                    <a:prstClr val="white"/>
                  </a:solidFill>
                  <a:latin typeface="Calibri" panose="020F0502020204030204"/>
                </a:rPr>
                <a:t>Pre-Configured Solutions</a:t>
              </a:r>
            </a:p>
          </p:txBody>
        </p:sp>
        <p:pic>
          <p:nvPicPr>
            <p:cNvPr id="165" name="Picture 7" descr="\\MAGNUM\Projects\Microsoft\Cloud Power FY12\Design\ICONS_PNG\Rich_user_experience.png"/>
            <p:cNvPicPr>
              <a:picLocks noChangeAspect="1" noChangeArrowheads="1"/>
            </p:cNvPicPr>
            <p:nvPr/>
          </p:nvPicPr>
          <p:blipFill>
            <a:blip r:embed="rId8" cstate="print">
              <a:lum bright="100000"/>
            </a:blip>
            <a:srcRect/>
            <a:stretch>
              <a:fillRect/>
            </a:stretch>
          </p:blipFill>
          <p:spPr bwMode="auto">
            <a:xfrm>
              <a:off x="7161390" y="2605030"/>
              <a:ext cx="520316" cy="494674"/>
            </a:xfrm>
            <a:prstGeom prst="rect">
              <a:avLst/>
            </a:prstGeom>
            <a:solidFill>
              <a:srgbClr val="002060"/>
            </a:solidFill>
          </p:spPr>
        </p:pic>
        <p:pic>
          <p:nvPicPr>
            <p:cNvPr id="166"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1390" y="4756427"/>
              <a:ext cx="513476" cy="502920"/>
            </a:xfrm>
            <a:prstGeom prst="rect">
              <a:avLst/>
            </a:prstGeom>
            <a:solidFill>
              <a:schemeClr val="bg2"/>
            </a:solidFill>
            <a:ln>
              <a:noFill/>
            </a:ln>
            <a:effectLst/>
            <a:extLst/>
          </p:spPr>
        </p:pic>
      </p:grpSp>
      <p:sp>
        <p:nvSpPr>
          <p:cNvPr id="76" name="Rectangle 75"/>
          <p:cNvSpPr/>
          <p:nvPr/>
        </p:nvSpPr>
        <p:spPr>
          <a:xfrm>
            <a:off x="2880303" y="3061535"/>
            <a:ext cx="1343576" cy="670445"/>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Azure IoT Suite</a:t>
            </a:r>
          </a:p>
        </p:txBody>
      </p:sp>
    </p:spTree>
    <p:extLst>
      <p:ext uri="{BB962C8B-B14F-4D97-AF65-F5344CB8AC3E}">
        <p14:creationId xmlns:p14="http://schemas.microsoft.com/office/powerpoint/2010/main" val="132202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8" y="151960"/>
            <a:ext cx="10724938" cy="1351952"/>
          </a:xfrm>
        </p:spPr>
        <p:txBody>
          <a:bodyPr/>
          <a:lstStyle/>
          <a:p>
            <a:r>
              <a:rPr lang="en-US" dirty="0">
                <a:solidFill>
                  <a:schemeClr val="bg1"/>
                </a:solidFill>
              </a:rPr>
              <a:t>Summary: Azure IoT Products &amp; Strategy</a:t>
            </a:r>
          </a:p>
        </p:txBody>
      </p:sp>
      <p:sp>
        <p:nvSpPr>
          <p:cNvPr id="3" name="Content Placeholder 2"/>
          <p:cNvSpPr>
            <a:spLocks noGrp="1"/>
          </p:cNvSpPr>
          <p:nvPr>
            <p:ph idx="1"/>
          </p:nvPr>
        </p:nvSpPr>
        <p:spPr>
          <a:xfrm>
            <a:off x="855768" y="1602383"/>
            <a:ext cx="10724938" cy="5072123"/>
          </a:xfrm>
        </p:spPr>
        <p:txBody>
          <a:bodyPr>
            <a:normAutofit fontScale="85000" lnSpcReduction="20000"/>
          </a:bodyPr>
          <a:lstStyle/>
          <a:p>
            <a:r>
              <a:rPr lang="en-US" sz="3264" dirty="0">
                <a:solidFill>
                  <a:schemeClr val="bg1"/>
                </a:solidFill>
                <a:latin typeface="+mj-lt"/>
              </a:rPr>
              <a:t>Azure IoT Suite</a:t>
            </a:r>
          </a:p>
          <a:p>
            <a:pPr lvl="1"/>
            <a:r>
              <a:rPr lang="en-US" sz="2856" dirty="0">
                <a:solidFill>
                  <a:schemeClr val="bg1"/>
                </a:solidFill>
                <a:latin typeface="+mj-lt"/>
              </a:rPr>
              <a:t>Pre-Configured Solutions for IoT</a:t>
            </a:r>
          </a:p>
          <a:p>
            <a:pPr lvl="1"/>
            <a:r>
              <a:rPr lang="en-US" sz="2856" dirty="0">
                <a:solidFill>
                  <a:schemeClr val="bg1"/>
                </a:solidFill>
                <a:latin typeface="+mj-lt"/>
              </a:rPr>
              <a:t>Default, customizable UX</a:t>
            </a:r>
          </a:p>
          <a:p>
            <a:pPr lvl="1"/>
            <a:r>
              <a:rPr lang="en-US" sz="2856" dirty="0">
                <a:solidFill>
                  <a:schemeClr val="bg1"/>
                </a:solidFill>
                <a:latin typeface="+mj-lt"/>
              </a:rPr>
              <a:t>Provisions in minutes</a:t>
            </a:r>
          </a:p>
          <a:p>
            <a:pPr lvl="1"/>
            <a:r>
              <a:rPr lang="en-US" sz="2856" dirty="0">
                <a:solidFill>
                  <a:schemeClr val="bg1"/>
                </a:solidFill>
                <a:latin typeface="+mj-lt"/>
              </a:rPr>
              <a:t>Realize end to end value quickly</a:t>
            </a:r>
          </a:p>
          <a:p>
            <a:pPr lvl="1"/>
            <a:r>
              <a:rPr lang="en-US" sz="2856" dirty="0">
                <a:solidFill>
                  <a:schemeClr val="bg1"/>
                </a:solidFill>
                <a:latin typeface="+mj-lt"/>
              </a:rPr>
              <a:t>Target audience: line of business decision makers</a:t>
            </a:r>
          </a:p>
          <a:p>
            <a:r>
              <a:rPr lang="en-US" sz="3264" dirty="0">
                <a:solidFill>
                  <a:schemeClr val="bg1"/>
                </a:solidFill>
                <a:latin typeface="+mj-lt"/>
              </a:rPr>
              <a:t>Cloud Services for IoT</a:t>
            </a:r>
          </a:p>
          <a:p>
            <a:pPr lvl="1"/>
            <a:r>
              <a:rPr lang="en-US" sz="2856" dirty="0">
                <a:solidFill>
                  <a:schemeClr val="bg1"/>
                </a:solidFill>
                <a:latin typeface="+mj-lt"/>
              </a:rPr>
              <a:t>Specialize services like IoT Hub</a:t>
            </a:r>
          </a:p>
          <a:p>
            <a:pPr lvl="1"/>
            <a:r>
              <a:rPr lang="en-US" sz="2856" dirty="0">
                <a:solidFill>
                  <a:schemeClr val="bg1"/>
                </a:solidFill>
                <a:latin typeface="+mj-lt"/>
              </a:rPr>
              <a:t>General purpose services: Stream Analytics, AzureML, Storage, PowerBI, Web Apps, Logic Apps</a:t>
            </a:r>
          </a:p>
          <a:p>
            <a:pPr lvl="1"/>
            <a:r>
              <a:rPr lang="en-US" sz="2856" dirty="0">
                <a:solidFill>
                  <a:schemeClr val="bg1"/>
                </a:solidFill>
                <a:latin typeface="+mj-lt"/>
              </a:rPr>
              <a:t>Target audience: cloud developers</a:t>
            </a:r>
          </a:p>
          <a:p>
            <a:r>
              <a:rPr lang="en-US" sz="3264" dirty="0">
                <a:solidFill>
                  <a:schemeClr val="bg1"/>
                </a:solidFill>
                <a:latin typeface="+mj-lt"/>
              </a:rPr>
              <a:t>IoT Ecosystem &amp; Partnerships</a:t>
            </a:r>
          </a:p>
          <a:p>
            <a:pPr lvl="1"/>
            <a:r>
              <a:rPr lang="en-US" sz="2856" dirty="0">
                <a:solidFill>
                  <a:schemeClr val="bg1"/>
                </a:solidFill>
                <a:latin typeface="+mj-lt"/>
              </a:rPr>
              <a:t>Azure IoT Device SDK – Open Source</a:t>
            </a:r>
          </a:p>
          <a:p>
            <a:pPr lvl="1"/>
            <a:r>
              <a:rPr lang="en-US" sz="2856" dirty="0">
                <a:solidFill>
                  <a:schemeClr val="bg1"/>
                </a:solidFill>
                <a:latin typeface="+mj-lt"/>
              </a:rPr>
              <a:t>Certified for Azure IoT</a:t>
            </a:r>
          </a:p>
          <a:p>
            <a:pPr lvl="1"/>
            <a:r>
              <a:rPr lang="en-US" sz="2856" dirty="0">
                <a:solidFill>
                  <a:schemeClr val="bg1"/>
                </a:solidFill>
                <a:latin typeface="+mj-lt"/>
              </a:rPr>
              <a:t>Azure Marketplace for ISV/SI Solutions</a:t>
            </a:r>
          </a:p>
          <a:p>
            <a:pPr marL="466298" lvl="1" indent="0">
              <a:buNone/>
            </a:pPr>
            <a:endParaRPr lang="en-US" dirty="0">
              <a:solidFill>
                <a:schemeClr val="bg1"/>
              </a:solidFill>
            </a:endParaRPr>
          </a:p>
          <a:p>
            <a:pPr lvl="1"/>
            <a:endParaRPr lang="en-US" dirty="0">
              <a:solidFill>
                <a:schemeClr val="bg1"/>
              </a:solidFill>
            </a:endParaRPr>
          </a:p>
          <a:p>
            <a:pPr lvl="1"/>
            <a:endParaRPr lang="en-US" sz="2856" dirty="0">
              <a:solidFill>
                <a:schemeClr val="bg1"/>
              </a:solidFill>
            </a:endParaRPr>
          </a:p>
          <a:p>
            <a:endParaRPr lang="en-US" dirty="0">
              <a:solidFill>
                <a:schemeClr val="bg1"/>
              </a:solidFill>
            </a:endParaRPr>
          </a:p>
          <a:p>
            <a:endParaRPr lang="en-US" dirty="0"/>
          </a:p>
        </p:txBody>
      </p:sp>
    </p:spTree>
    <p:extLst>
      <p:ext uri="{BB962C8B-B14F-4D97-AF65-F5344CB8AC3E}">
        <p14:creationId xmlns:p14="http://schemas.microsoft.com/office/powerpoint/2010/main" val="168029481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3287054"/>
          </a:xfrm>
        </p:spPr>
        <p:txBody>
          <a:bodyPr/>
          <a:lstStyle/>
          <a:p>
            <a:r>
              <a:rPr lang="en-US" dirty="0"/>
              <a:t>This entire deck, including demos but not the checkpoints, must be delivered in 10 minutes or less. Participants need time to do the actual lab.</a:t>
            </a:r>
          </a:p>
          <a:p>
            <a:r>
              <a:rPr lang="en-US" dirty="0"/>
              <a:t>Talking points are very brief. Even if you’ve seen the same slide in the past, take note of the new talking points.</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Presentation Notes</a:t>
            </a:r>
          </a:p>
        </p:txBody>
      </p:sp>
    </p:spTree>
    <p:extLst>
      <p:ext uri="{BB962C8B-B14F-4D97-AF65-F5344CB8AC3E}">
        <p14:creationId xmlns:p14="http://schemas.microsoft.com/office/powerpoint/2010/main" val="13023131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109512" y="3464919"/>
            <a:ext cx="1344555" cy="1390759"/>
            <a:chOff x="6750139" y="4006457"/>
            <a:chExt cx="1318499" cy="1363805"/>
          </a:xfrm>
        </p:grpSpPr>
        <p:grpSp>
          <p:nvGrpSpPr>
            <p:cNvPr id="90" name="Group 89"/>
            <p:cNvGrpSpPr/>
            <p:nvPr/>
          </p:nvGrpSpPr>
          <p:grpSpPr>
            <a:xfrm>
              <a:off x="6750139" y="4023404"/>
              <a:ext cx="1318499" cy="1346858"/>
              <a:chOff x="6750139" y="4023404"/>
              <a:chExt cx="1318499" cy="1346858"/>
            </a:xfrm>
          </p:grpSpPr>
          <p:sp>
            <p:nvSpPr>
              <p:cNvPr id="92" name="TextBox 91"/>
              <p:cNvSpPr txBox="1"/>
              <p:nvPr/>
            </p:nvSpPr>
            <p:spPr>
              <a:xfrm>
                <a:off x="6750139" y="4616745"/>
                <a:ext cx="1318499" cy="753517"/>
              </a:xfrm>
              <a:prstGeom prst="rect">
                <a:avLst/>
              </a:prstGeom>
              <a:noFill/>
              <a:ln>
                <a:noFill/>
                <a:headEnd type="none" w="med" len="med"/>
                <a:tailEnd type="none" w="med" len="med"/>
              </a:ln>
            </p:spPr>
            <p:txBody>
              <a:bodyPr wrap="none" lIns="0" tIns="0" rIns="0" bIns="0" rtlCol="0">
                <a:spAutoFit/>
              </a:bodyPr>
              <a:lstStyle/>
              <a:p>
                <a:pPr algn="ctr" defTabSz="932215">
                  <a:defRPr/>
                </a:pPr>
                <a:r>
                  <a:rPr lang="en-US" sz="2448" kern="4000" spc="-102" dirty="0">
                    <a:solidFill>
                      <a:srgbClr val="FFFFFF"/>
                    </a:solidFill>
                    <a:latin typeface="Segoe UI Light"/>
                  </a:rPr>
                  <a:t>Remote</a:t>
                </a:r>
                <a:br>
                  <a:rPr lang="en-US" sz="2448" kern="4000" spc="-102" dirty="0">
                    <a:solidFill>
                      <a:srgbClr val="FFFFFF"/>
                    </a:solidFill>
                    <a:latin typeface="Segoe UI Light"/>
                  </a:rPr>
                </a:br>
                <a:r>
                  <a:rPr lang="en-US" sz="2448" kern="4000" spc="-102" dirty="0">
                    <a:solidFill>
                      <a:srgbClr val="FFFFFF"/>
                    </a:solidFill>
                    <a:latin typeface="Segoe UI Light"/>
                  </a:rPr>
                  <a:t>monitoring</a:t>
                </a:r>
              </a:p>
            </p:txBody>
          </p:sp>
          <p:sp>
            <p:nvSpPr>
              <p:cNvPr id="93" name="Freeform 92"/>
              <p:cNvSpPr>
                <a:spLocks/>
              </p:cNvSpPr>
              <p:nvPr/>
            </p:nvSpPr>
            <p:spPr bwMode="auto">
              <a:xfrm>
                <a:off x="7019046" y="4023404"/>
                <a:ext cx="713154" cy="396196"/>
              </a:xfrm>
              <a:custGeom>
                <a:avLst/>
                <a:gdLst>
                  <a:gd name="T0" fmla="*/ 432 w 514"/>
                  <a:gd name="T1" fmla="*/ 74 h 286"/>
                  <a:gd name="T2" fmla="*/ 426 w 514"/>
                  <a:gd name="T3" fmla="*/ 71 h 286"/>
                  <a:gd name="T4" fmla="*/ 424 w 514"/>
                  <a:gd name="T5" fmla="*/ 70 h 286"/>
                  <a:gd name="T6" fmla="*/ 418 w 514"/>
                  <a:gd name="T7" fmla="*/ 67 h 286"/>
                  <a:gd name="T8" fmla="*/ 0 w 514"/>
                  <a:gd name="T9" fmla="*/ 136 h 286"/>
                  <a:gd name="T10" fmla="*/ 150 w 514"/>
                  <a:gd name="T11" fmla="*/ 286 h 286"/>
                  <a:gd name="T12" fmla="*/ 287 w 514"/>
                  <a:gd name="T13" fmla="*/ 245 h 286"/>
                  <a:gd name="T14" fmla="*/ 310 w 514"/>
                  <a:gd name="T15" fmla="*/ 251 h 286"/>
                  <a:gd name="T16" fmla="*/ 319 w 514"/>
                  <a:gd name="T17" fmla="*/ 255 h 286"/>
                  <a:gd name="T18" fmla="*/ 364 w 514"/>
                  <a:gd name="T19" fmla="*/ 286 h 286"/>
                  <a:gd name="T20" fmla="*/ 514 w 514"/>
                  <a:gd name="T21" fmla="*/ 136 h 286"/>
                  <a:gd name="T22" fmla="*/ 432 w 514"/>
                  <a:gd name="T23" fmla="*/ 7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286">
                    <a:moveTo>
                      <a:pt x="432" y="74"/>
                    </a:moveTo>
                    <a:cubicBezTo>
                      <a:pt x="430" y="73"/>
                      <a:pt x="428" y="72"/>
                      <a:pt x="426" y="71"/>
                    </a:cubicBezTo>
                    <a:cubicBezTo>
                      <a:pt x="425" y="71"/>
                      <a:pt x="424" y="70"/>
                      <a:pt x="424" y="70"/>
                    </a:cubicBezTo>
                    <a:cubicBezTo>
                      <a:pt x="422" y="69"/>
                      <a:pt x="420" y="68"/>
                      <a:pt x="418" y="67"/>
                    </a:cubicBezTo>
                    <a:cubicBezTo>
                      <a:pt x="282" y="0"/>
                      <a:pt x="113" y="23"/>
                      <a:pt x="0" y="136"/>
                    </a:cubicBezTo>
                    <a:cubicBezTo>
                      <a:pt x="150" y="286"/>
                      <a:pt x="150" y="286"/>
                      <a:pt x="150" y="286"/>
                    </a:cubicBezTo>
                    <a:cubicBezTo>
                      <a:pt x="187" y="249"/>
                      <a:pt x="239" y="235"/>
                      <a:pt x="287" y="245"/>
                    </a:cubicBezTo>
                    <a:cubicBezTo>
                      <a:pt x="295" y="246"/>
                      <a:pt x="302" y="248"/>
                      <a:pt x="310" y="251"/>
                    </a:cubicBezTo>
                    <a:cubicBezTo>
                      <a:pt x="313" y="252"/>
                      <a:pt x="316" y="253"/>
                      <a:pt x="319" y="255"/>
                    </a:cubicBezTo>
                    <a:cubicBezTo>
                      <a:pt x="335" y="262"/>
                      <a:pt x="351" y="272"/>
                      <a:pt x="364" y="286"/>
                    </a:cubicBezTo>
                    <a:cubicBezTo>
                      <a:pt x="514" y="136"/>
                      <a:pt x="514" y="136"/>
                      <a:pt x="514" y="136"/>
                    </a:cubicBezTo>
                    <a:cubicBezTo>
                      <a:pt x="489" y="111"/>
                      <a:pt x="461" y="91"/>
                      <a:pt x="432" y="74"/>
                    </a:cubicBezTo>
                    <a:close/>
                  </a:path>
                </a:pathLst>
              </a:custGeom>
              <a:solidFill>
                <a:schemeClr val="bg1"/>
              </a:solidFill>
              <a:ln>
                <a:noFill/>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73">
                  <a:defRPr/>
                </a:pPr>
                <a:endParaRPr lang="en-US" sz="1836">
                  <a:solidFill>
                    <a:srgbClr val="DC3C00"/>
                  </a:solidFill>
                  <a:latin typeface="Segoe UI"/>
                </a:endParaRPr>
              </a:p>
            </p:txBody>
          </p:sp>
        </p:grpSp>
        <p:sp>
          <p:nvSpPr>
            <p:cNvPr id="91" name="Freeform 90"/>
            <p:cNvSpPr>
              <a:spLocks/>
            </p:cNvSpPr>
            <p:nvPr/>
          </p:nvSpPr>
          <p:spPr bwMode="auto">
            <a:xfrm>
              <a:off x="7315200" y="4006457"/>
              <a:ext cx="292196" cy="409074"/>
            </a:xfrm>
            <a:custGeom>
              <a:avLst/>
              <a:gdLst>
                <a:gd name="T0" fmla="*/ 211 w 211"/>
                <a:gd name="T1" fmla="*/ 3 h 295"/>
                <a:gd name="T2" fmla="*/ 205 w 211"/>
                <a:gd name="T3" fmla="*/ 0 h 295"/>
                <a:gd name="T4" fmla="*/ 74 w 211"/>
                <a:gd name="T5" fmla="*/ 178 h 295"/>
                <a:gd name="T6" fmla="*/ 42 w 211"/>
                <a:gd name="T7" fmla="*/ 221 h 295"/>
                <a:gd name="T8" fmla="*/ 38 w 211"/>
                <a:gd name="T9" fmla="*/ 220 h 295"/>
                <a:gd name="T10" fmla="*/ 0 w 211"/>
                <a:gd name="T11" fmla="*/ 258 h 295"/>
                <a:gd name="T12" fmla="*/ 38 w 211"/>
                <a:gd name="T13" fmla="*/ 295 h 295"/>
                <a:gd name="T14" fmla="*/ 75 w 211"/>
                <a:gd name="T15" fmla="*/ 258 h 295"/>
                <a:gd name="T16" fmla="*/ 66 w 211"/>
                <a:gd name="T17" fmla="*/ 233 h 295"/>
                <a:gd name="T18" fmla="*/ 97 w 211"/>
                <a:gd name="T19" fmla="*/ 184 h 295"/>
                <a:gd name="T20" fmla="*/ 211 w 211"/>
                <a:gd name="T21" fmla="*/ 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95">
                  <a:moveTo>
                    <a:pt x="211" y="3"/>
                  </a:moveTo>
                  <a:cubicBezTo>
                    <a:pt x="209" y="2"/>
                    <a:pt x="207" y="1"/>
                    <a:pt x="205" y="0"/>
                  </a:cubicBezTo>
                  <a:cubicBezTo>
                    <a:pt x="74" y="178"/>
                    <a:pt x="74" y="178"/>
                    <a:pt x="74" y="178"/>
                  </a:cubicBezTo>
                  <a:cubicBezTo>
                    <a:pt x="42" y="221"/>
                    <a:pt x="42" y="221"/>
                    <a:pt x="42" y="221"/>
                  </a:cubicBezTo>
                  <a:cubicBezTo>
                    <a:pt x="41" y="220"/>
                    <a:pt x="39" y="220"/>
                    <a:pt x="38" y="220"/>
                  </a:cubicBezTo>
                  <a:cubicBezTo>
                    <a:pt x="17" y="220"/>
                    <a:pt x="0" y="237"/>
                    <a:pt x="0" y="258"/>
                  </a:cubicBezTo>
                  <a:cubicBezTo>
                    <a:pt x="0" y="278"/>
                    <a:pt x="17" y="295"/>
                    <a:pt x="38" y="295"/>
                  </a:cubicBezTo>
                  <a:cubicBezTo>
                    <a:pt x="58" y="295"/>
                    <a:pt x="75" y="278"/>
                    <a:pt x="75" y="258"/>
                  </a:cubicBezTo>
                  <a:cubicBezTo>
                    <a:pt x="75" y="248"/>
                    <a:pt x="72" y="240"/>
                    <a:pt x="66" y="233"/>
                  </a:cubicBezTo>
                  <a:cubicBezTo>
                    <a:pt x="97" y="184"/>
                    <a:pt x="97" y="184"/>
                    <a:pt x="97" y="184"/>
                  </a:cubicBezTo>
                  <a:lnTo>
                    <a:pt x="211" y="3"/>
                  </a:lnTo>
                  <a:close/>
                </a:path>
              </a:pathLst>
            </a:custGeom>
            <a:solidFill>
              <a:schemeClr val="bg1"/>
            </a:solidFill>
            <a:ln w="19050">
              <a:solidFill>
                <a:srgbClr val="002050"/>
              </a:solidFill>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73">
                <a:defRPr/>
              </a:pPr>
              <a:endParaRPr lang="en-US" sz="1836">
                <a:solidFill>
                  <a:srgbClr val="DC3C00"/>
                </a:solidFill>
                <a:latin typeface="Segoe UI"/>
              </a:endParaRPr>
            </a:p>
          </p:txBody>
        </p:sp>
      </p:grpSp>
      <p:grpSp>
        <p:nvGrpSpPr>
          <p:cNvPr id="94" name="Group 93"/>
          <p:cNvGrpSpPr/>
          <p:nvPr/>
        </p:nvGrpSpPr>
        <p:grpSpPr>
          <a:xfrm>
            <a:off x="5296090" y="2949510"/>
            <a:ext cx="1658255" cy="1906100"/>
            <a:chOff x="10363200" y="3469305"/>
            <a:chExt cx="1587532" cy="1922434"/>
          </a:xfrm>
        </p:grpSpPr>
        <p:sp>
          <p:nvSpPr>
            <p:cNvPr id="95" name="TextBox 94"/>
            <p:cNvSpPr txBox="1"/>
            <p:nvPr/>
          </p:nvSpPr>
          <p:spPr>
            <a:xfrm>
              <a:off x="10363200" y="4616745"/>
              <a:ext cx="1587532" cy="774994"/>
            </a:xfrm>
            <a:prstGeom prst="rect">
              <a:avLst/>
            </a:prstGeom>
            <a:noFill/>
            <a:ln>
              <a:noFill/>
              <a:headEnd type="none" w="med" len="med"/>
              <a:tailEnd type="none" w="med" len="med"/>
            </a:ln>
          </p:spPr>
          <p:txBody>
            <a:bodyPr wrap="square" lIns="0" tIns="0" rIns="0" bIns="0" rtlCol="0">
              <a:spAutoFit/>
            </a:bodyPr>
            <a:lstStyle/>
            <a:p>
              <a:pPr algn="ctr" defTabSz="932215">
                <a:defRPr/>
              </a:pPr>
              <a:r>
                <a:rPr lang="en-US" sz="2448" kern="4000" spc="-102" dirty="0">
                  <a:solidFill>
                    <a:srgbClr val="FFFFFF"/>
                  </a:solidFill>
                  <a:latin typeface="Segoe UI Light"/>
                </a:rPr>
                <a:t>Predictive</a:t>
              </a:r>
              <a:br>
                <a:rPr lang="en-US" sz="2448" kern="4000" spc="-102" dirty="0">
                  <a:solidFill>
                    <a:srgbClr val="FFFFFF"/>
                  </a:solidFill>
                  <a:latin typeface="Segoe UI Light"/>
                </a:rPr>
              </a:br>
              <a:r>
                <a:rPr lang="en-US" sz="2448" kern="4000" spc="-102" dirty="0">
                  <a:solidFill>
                    <a:srgbClr val="FFFFFF"/>
                  </a:solidFill>
                  <a:latin typeface="Segoe UI Light"/>
                </a:rPr>
                <a:t>maintenance</a:t>
              </a:r>
            </a:p>
          </p:txBody>
        </p:sp>
        <p:grpSp>
          <p:nvGrpSpPr>
            <p:cNvPr id="96" name="Group 95"/>
            <p:cNvGrpSpPr/>
            <p:nvPr/>
          </p:nvGrpSpPr>
          <p:grpSpPr>
            <a:xfrm>
              <a:off x="10363200" y="3469305"/>
              <a:ext cx="1526313" cy="1497893"/>
              <a:chOff x="8190695" y="4193638"/>
              <a:chExt cx="2438740" cy="2438740"/>
            </a:xfrm>
          </p:grpSpPr>
          <p:pic>
            <p:nvPicPr>
              <p:cNvPr id="97" name="Picture 9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0695" y="4193638"/>
                <a:ext cx="2438740" cy="2438740"/>
              </a:xfrm>
              <a:prstGeom prst="rect">
                <a:avLst/>
              </a:prstGeom>
            </p:spPr>
          </p:pic>
          <p:pic>
            <p:nvPicPr>
              <p:cNvPr id="98" name="Picture 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79613" y="4992296"/>
                <a:ext cx="762594" cy="762594"/>
              </a:xfrm>
              <a:prstGeom prst="rect">
                <a:avLst/>
              </a:prstGeom>
            </p:spPr>
          </p:pic>
          <p:pic>
            <p:nvPicPr>
              <p:cNvPr id="99" name="Picture 9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97834" y="4982052"/>
                <a:ext cx="762594" cy="762594"/>
              </a:xfrm>
              <a:prstGeom prst="rect">
                <a:avLst/>
              </a:prstGeom>
            </p:spPr>
          </p:pic>
        </p:grpSp>
      </p:grpSp>
      <p:grpSp>
        <p:nvGrpSpPr>
          <p:cNvPr id="100" name="Group 99"/>
          <p:cNvGrpSpPr/>
          <p:nvPr/>
        </p:nvGrpSpPr>
        <p:grpSpPr>
          <a:xfrm>
            <a:off x="7809580" y="2897572"/>
            <a:ext cx="1662430" cy="1958037"/>
            <a:chOff x="8540083" y="3450173"/>
            <a:chExt cx="1630212" cy="1920090"/>
          </a:xfrm>
        </p:grpSpPr>
        <p:sp>
          <p:nvSpPr>
            <p:cNvPr id="101" name="TextBox 100"/>
            <p:cNvSpPr txBox="1"/>
            <p:nvPr/>
          </p:nvSpPr>
          <p:spPr>
            <a:xfrm>
              <a:off x="8550391" y="4616745"/>
              <a:ext cx="1619904" cy="753518"/>
            </a:xfrm>
            <a:prstGeom prst="rect">
              <a:avLst/>
            </a:prstGeom>
            <a:noFill/>
            <a:ln>
              <a:noFill/>
              <a:headEnd type="none" w="med" len="med"/>
              <a:tailEnd type="none" w="med" len="med"/>
            </a:ln>
          </p:spPr>
          <p:txBody>
            <a:bodyPr wrap="none" lIns="0" tIns="0" rIns="0" bIns="0" rtlCol="0">
              <a:spAutoFit/>
            </a:bodyPr>
            <a:lstStyle/>
            <a:p>
              <a:pPr algn="ctr" defTabSz="932215">
                <a:defRPr/>
              </a:pPr>
              <a:r>
                <a:rPr lang="en-US" sz="2448" kern="4000" spc="-102" dirty="0">
                  <a:solidFill>
                    <a:srgbClr val="FFFFFF"/>
                  </a:solidFill>
                  <a:latin typeface="Segoe UI Light"/>
                </a:rPr>
                <a:t>Asset </a:t>
              </a:r>
              <a:br>
                <a:rPr lang="en-US" sz="2448" kern="4000" spc="-102" dirty="0">
                  <a:solidFill>
                    <a:srgbClr val="FFFFFF"/>
                  </a:solidFill>
                  <a:latin typeface="Segoe UI Light"/>
                </a:rPr>
              </a:br>
              <a:r>
                <a:rPr lang="en-US" sz="2448" kern="4000" spc="-102" dirty="0">
                  <a:solidFill>
                    <a:srgbClr val="FFFFFF"/>
                  </a:solidFill>
                  <a:latin typeface="Segoe UI Light"/>
                </a:rPr>
                <a:t>management</a:t>
              </a:r>
            </a:p>
          </p:txBody>
        </p:sp>
        <p:pic>
          <p:nvPicPr>
            <p:cNvPr id="102" name="Picture 10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0083" y="3450173"/>
              <a:ext cx="1475153" cy="1475153"/>
            </a:xfrm>
            <a:prstGeom prst="rect">
              <a:avLst/>
            </a:prstGeom>
          </p:spPr>
        </p:pic>
      </p:grpSp>
      <p:sp>
        <p:nvSpPr>
          <p:cNvPr id="2" name="Rectangle 1"/>
          <p:cNvSpPr/>
          <p:nvPr/>
        </p:nvSpPr>
        <p:spPr bwMode="auto">
          <a:xfrm>
            <a:off x="2766826" y="3109871"/>
            <a:ext cx="1961081" cy="2126685"/>
          </a:xfrm>
          <a:prstGeom prst="rect">
            <a:avLst/>
          </a:prstGeom>
          <a:noFill/>
          <a:ln w="5715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sp>
        <p:nvSpPr>
          <p:cNvPr id="41" name="Title 1"/>
          <p:cNvSpPr>
            <a:spLocks noGrp="1"/>
          </p:cNvSpPr>
          <p:nvPr>
            <p:ph type="title"/>
          </p:nvPr>
        </p:nvSpPr>
        <p:spPr>
          <a:xfrm>
            <a:off x="275481" y="295276"/>
            <a:ext cx="11887878" cy="917575"/>
          </a:xfrm>
        </p:spPr>
        <p:txBody>
          <a:bodyPr/>
          <a:lstStyle/>
          <a:p>
            <a:r>
              <a:rPr lang="en-US" dirty="0">
                <a:solidFill>
                  <a:schemeClr val="tx1"/>
                </a:solidFill>
              </a:rPr>
              <a:t>Remote Monitoring</a:t>
            </a:r>
          </a:p>
        </p:txBody>
      </p:sp>
    </p:spTree>
    <p:extLst>
      <p:ext uri="{BB962C8B-B14F-4D97-AF65-F5344CB8AC3E}">
        <p14:creationId xmlns:p14="http://schemas.microsoft.com/office/powerpoint/2010/main" val="266264108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6406999" y="2236642"/>
            <a:ext cx="5667267" cy="4408157"/>
          </a:xfrm>
          <a:prstGeom prst="rect">
            <a:avLst/>
          </a:prstGeom>
          <a:solidFill>
            <a:srgbClr val="02162E">
              <a:alpha val="45000"/>
            </a:srgbClr>
          </a:solidFill>
        </p:spPr>
        <p:txBody>
          <a:bodyPr wrap="none" lIns="186521" tIns="149217" rIns="186521" bIns="149217" rtlCol="0">
            <a:noAutofit/>
          </a:bodyPr>
          <a:lstStyle/>
          <a:p>
            <a:pPr defTabSz="932573">
              <a:lnSpc>
                <a:spcPct val="90000"/>
              </a:lnSpc>
              <a:spcAft>
                <a:spcPts val="612"/>
              </a:spcAft>
              <a:defRPr/>
            </a:pPr>
            <a:endParaRPr lang="en-US" sz="2040" kern="0" dirty="0">
              <a:gradFill>
                <a:gsLst>
                  <a:gs pos="2917">
                    <a:srgbClr val="FFFFFF"/>
                  </a:gs>
                  <a:gs pos="30000">
                    <a:srgbClr val="FFFFFF"/>
                  </a:gs>
                </a:gsLst>
                <a:lin ang="5400000" scaled="0"/>
              </a:gradFill>
              <a:latin typeface="Segoe UI"/>
            </a:endParaRPr>
          </a:p>
        </p:txBody>
      </p:sp>
      <p:sp>
        <p:nvSpPr>
          <p:cNvPr id="29" name="TextBox 28"/>
          <p:cNvSpPr txBox="1"/>
          <p:nvPr/>
        </p:nvSpPr>
        <p:spPr>
          <a:xfrm>
            <a:off x="487948" y="2236642"/>
            <a:ext cx="5181700" cy="4408157"/>
          </a:xfrm>
          <a:prstGeom prst="rect">
            <a:avLst/>
          </a:prstGeom>
          <a:solidFill>
            <a:srgbClr val="02162E">
              <a:alpha val="45000"/>
            </a:srgbClr>
          </a:solidFill>
        </p:spPr>
        <p:txBody>
          <a:bodyPr wrap="none" lIns="186521" tIns="149217" rIns="186521" bIns="149217" rtlCol="0">
            <a:noAutofit/>
          </a:bodyPr>
          <a:lstStyle/>
          <a:p>
            <a:pPr defTabSz="932573">
              <a:lnSpc>
                <a:spcPct val="90000"/>
              </a:lnSpc>
              <a:spcAft>
                <a:spcPts val="612"/>
              </a:spcAft>
              <a:defRPr/>
            </a:pPr>
            <a:endParaRPr lang="en-US" sz="2040" kern="0" dirty="0">
              <a:gradFill>
                <a:gsLst>
                  <a:gs pos="2917">
                    <a:srgbClr val="FFFFFF"/>
                  </a:gs>
                  <a:gs pos="30000">
                    <a:srgbClr val="FFFFFF"/>
                  </a:gs>
                </a:gsLst>
                <a:lin ang="5400000" scaled="0"/>
              </a:gradFill>
              <a:latin typeface="Segoe UI"/>
            </a:endParaRPr>
          </a:p>
        </p:txBody>
      </p:sp>
      <p:sp>
        <p:nvSpPr>
          <p:cNvPr id="115" name="Title 1"/>
          <p:cNvSpPr>
            <a:spLocks noGrp="1"/>
          </p:cNvSpPr>
          <p:nvPr>
            <p:ph type="title"/>
          </p:nvPr>
        </p:nvSpPr>
        <p:spPr/>
        <p:txBody>
          <a:bodyPr/>
          <a:lstStyle/>
          <a:p>
            <a:r>
              <a:rPr lang="en-US" sz="4080" dirty="0"/>
              <a:t>Accelerate time to value with preconfigured solutions</a:t>
            </a:r>
          </a:p>
        </p:txBody>
      </p:sp>
      <p:sp>
        <p:nvSpPr>
          <p:cNvPr id="62" name="TextBox 61"/>
          <p:cNvSpPr txBox="1"/>
          <p:nvPr/>
        </p:nvSpPr>
        <p:spPr>
          <a:xfrm>
            <a:off x="6406998" y="1530550"/>
            <a:ext cx="5762093" cy="589485"/>
          </a:xfrm>
          <a:prstGeom prst="rect">
            <a:avLst/>
          </a:prstGeom>
          <a:solidFill>
            <a:srgbClr val="0070C0">
              <a:alpha val="45000"/>
            </a:srgbClr>
          </a:solidFill>
          <a:ln>
            <a:solidFill>
              <a:srgbClr val="02162E"/>
            </a:solidFill>
          </a:ln>
        </p:spPr>
        <p:txBody>
          <a:bodyPr wrap="none" lIns="186521" tIns="149217" rIns="186521" bIns="149217" rtlCol="0">
            <a:spAutoFit/>
          </a:bodyPr>
          <a:lstStyle/>
          <a:p>
            <a:pPr defTabSz="932573">
              <a:lnSpc>
                <a:spcPct val="90000"/>
              </a:lnSpc>
              <a:spcAft>
                <a:spcPts val="612"/>
              </a:spcAft>
              <a:defRPr/>
            </a:pPr>
            <a:r>
              <a:rPr lang="en-US" sz="2040" kern="0" dirty="0">
                <a:gradFill>
                  <a:gsLst>
                    <a:gs pos="2917">
                      <a:srgbClr val="FFFFFF"/>
                    </a:gs>
                    <a:gs pos="30000">
                      <a:srgbClr val="FFFFFF"/>
                    </a:gs>
                  </a:gsLst>
                  <a:lin ang="5400000" scaled="0"/>
                </a:gradFill>
                <a:latin typeface="Segoe UI"/>
              </a:rPr>
              <a:t>Finish with your Internet of Things application</a:t>
            </a:r>
          </a:p>
        </p:txBody>
      </p:sp>
      <p:sp>
        <p:nvSpPr>
          <p:cNvPr id="66" name="TextBox 65"/>
          <p:cNvSpPr txBox="1"/>
          <p:nvPr/>
        </p:nvSpPr>
        <p:spPr>
          <a:xfrm>
            <a:off x="487948" y="1530550"/>
            <a:ext cx="5268349" cy="589485"/>
          </a:xfrm>
          <a:prstGeom prst="rect">
            <a:avLst/>
          </a:prstGeom>
          <a:solidFill>
            <a:srgbClr val="0070C0">
              <a:alpha val="45000"/>
            </a:srgbClr>
          </a:solidFill>
          <a:ln>
            <a:solidFill>
              <a:srgbClr val="02162E"/>
            </a:solidFill>
          </a:ln>
        </p:spPr>
        <p:txBody>
          <a:bodyPr wrap="none" lIns="186521" tIns="149217" rIns="186521" bIns="149217" rtlCol="0">
            <a:spAutoFit/>
          </a:bodyPr>
          <a:lstStyle/>
          <a:p>
            <a:pPr defTabSz="932573">
              <a:lnSpc>
                <a:spcPct val="90000"/>
              </a:lnSpc>
              <a:spcAft>
                <a:spcPts val="612"/>
              </a:spcAft>
              <a:defRPr/>
            </a:pPr>
            <a:r>
              <a:rPr lang="en-US" sz="2040" kern="0" dirty="0">
                <a:gradFill>
                  <a:gsLst>
                    <a:gs pos="2917">
                      <a:srgbClr val="FFFFFF"/>
                    </a:gs>
                    <a:gs pos="30000">
                      <a:srgbClr val="FFFFFF"/>
                    </a:gs>
                  </a:gsLst>
                  <a:lin ang="5400000" scaled="0"/>
                </a:gradFill>
                <a:latin typeface="Segoe UI"/>
              </a:rPr>
              <a:t>Start quickly with preconfigured solutions</a:t>
            </a:r>
          </a:p>
        </p:txBody>
      </p:sp>
      <p:sp>
        <p:nvSpPr>
          <p:cNvPr id="70" name="Rectangle 69"/>
          <p:cNvSpPr/>
          <p:nvPr/>
        </p:nvSpPr>
        <p:spPr bwMode="auto">
          <a:xfrm>
            <a:off x="1167746" y="5589441"/>
            <a:ext cx="3430327" cy="620855"/>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Modify existing rules and alerts</a:t>
            </a:r>
          </a:p>
        </p:txBody>
      </p:sp>
      <p:sp>
        <p:nvSpPr>
          <p:cNvPr id="71" name="Oval 70"/>
          <p:cNvSpPr/>
          <p:nvPr/>
        </p:nvSpPr>
        <p:spPr bwMode="auto">
          <a:xfrm>
            <a:off x="7060837" y="5321075"/>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2" name="Rectangle 71"/>
          <p:cNvSpPr/>
          <p:nvPr/>
        </p:nvSpPr>
        <p:spPr bwMode="auto">
          <a:xfrm>
            <a:off x="7250743" y="5133505"/>
            <a:ext cx="4330650"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Fine-tuned to specific assets and processes</a:t>
            </a:r>
          </a:p>
        </p:txBody>
      </p:sp>
      <p:sp>
        <p:nvSpPr>
          <p:cNvPr id="73" name="Rectangle 72"/>
          <p:cNvSpPr/>
          <p:nvPr/>
        </p:nvSpPr>
        <p:spPr bwMode="auto">
          <a:xfrm>
            <a:off x="7250742" y="6109680"/>
            <a:ext cx="3301223"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Integrate with back-end systems</a:t>
            </a:r>
          </a:p>
        </p:txBody>
      </p:sp>
      <p:sp>
        <p:nvSpPr>
          <p:cNvPr id="74" name="Rectangle 73"/>
          <p:cNvSpPr/>
          <p:nvPr/>
        </p:nvSpPr>
        <p:spPr bwMode="auto">
          <a:xfrm>
            <a:off x="7236152" y="5620085"/>
            <a:ext cx="4574041"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Highly visual for your real-time operational data</a:t>
            </a:r>
          </a:p>
        </p:txBody>
      </p:sp>
      <p:sp>
        <p:nvSpPr>
          <p:cNvPr id="75" name="Oval 74"/>
          <p:cNvSpPr/>
          <p:nvPr/>
        </p:nvSpPr>
        <p:spPr bwMode="auto">
          <a:xfrm>
            <a:off x="7060837" y="5807656"/>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6" name="Oval 75"/>
          <p:cNvSpPr/>
          <p:nvPr/>
        </p:nvSpPr>
        <p:spPr bwMode="auto">
          <a:xfrm>
            <a:off x="7060837" y="6297251"/>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7" name="Oval 76"/>
          <p:cNvSpPr/>
          <p:nvPr/>
        </p:nvSpPr>
        <p:spPr bwMode="auto">
          <a:xfrm>
            <a:off x="901575" y="5321075"/>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8" name="Rectangle 77"/>
          <p:cNvSpPr/>
          <p:nvPr/>
        </p:nvSpPr>
        <p:spPr bwMode="auto">
          <a:xfrm>
            <a:off x="1153158" y="5156683"/>
            <a:ext cx="3825774" cy="513210"/>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Get started in minutes</a:t>
            </a:r>
          </a:p>
        </p:txBody>
      </p:sp>
      <p:sp>
        <p:nvSpPr>
          <p:cNvPr id="79" name="Oval 78"/>
          <p:cNvSpPr/>
          <p:nvPr/>
        </p:nvSpPr>
        <p:spPr bwMode="auto">
          <a:xfrm>
            <a:off x="887586" y="5807656"/>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80" name="Oval 79"/>
          <p:cNvSpPr/>
          <p:nvPr/>
        </p:nvSpPr>
        <p:spPr bwMode="auto">
          <a:xfrm>
            <a:off x="894005" y="6297251"/>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81" name="Rectangle 80"/>
          <p:cNvSpPr/>
          <p:nvPr/>
        </p:nvSpPr>
        <p:spPr bwMode="auto">
          <a:xfrm>
            <a:off x="1153158" y="6079036"/>
            <a:ext cx="4663995" cy="620855"/>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Add your devices and begin tailor to your needs</a:t>
            </a:r>
          </a:p>
        </p:txBody>
      </p:sp>
      <p:sp>
        <p:nvSpPr>
          <p:cNvPr id="82" name="Right Arrow 81"/>
          <p:cNvSpPr/>
          <p:nvPr/>
        </p:nvSpPr>
        <p:spPr bwMode="auto">
          <a:xfrm>
            <a:off x="5727459" y="3758614"/>
            <a:ext cx="509732" cy="1104939"/>
          </a:xfrm>
          <a:prstGeom prst="rightArrow">
            <a:avLst>
              <a:gd name="adj1" fmla="val 100000"/>
              <a:gd name="adj2" fmla="val 79723"/>
            </a:avLst>
          </a:prstGeom>
          <a:solidFill>
            <a:srgbClr val="00BCF2">
              <a:alpha val="45098"/>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6835" y="2501711"/>
            <a:ext cx="3868279" cy="2631795"/>
          </a:xfrm>
          <a:prstGeom prst="rect">
            <a:avLst/>
          </a:prstGeom>
        </p:spPr>
      </p:pic>
      <p:pic>
        <p:nvPicPr>
          <p:cNvPr id="65" name="Picture 64"/>
          <p:cNvPicPr>
            <a:picLocks noChangeAspect="1" noChangeArrowheads="1"/>
          </p:cNvPicPr>
          <p:nvPr/>
        </p:nvPicPr>
        <p:blipFill rotWithShape="1">
          <a:blip r:embed="rId4">
            <a:extLst>
              <a:ext uri="{28A0092B-C50C-407E-A947-70E740481C1C}">
                <a14:useLocalDpi xmlns:a14="http://schemas.microsoft.com/office/drawing/2010/main" val="0"/>
              </a:ext>
            </a:extLst>
          </a:blip>
          <a:srcRect l="22838" r="53325"/>
          <a:stretch/>
        </p:blipFill>
        <p:spPr bwMode="auto">
          <a:xfrm>
            <a:off x="7205263" y="2665268"/>
            <a:ext cx="3586234" cy="2350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654" y="2501711"/>
            <a:ext cx="3868279" cy="2631795"/>
          </a:xfrm>
          <a:prstGeom prst="rect">
            <a:avLst/>
          </a:prstGeom>
        </p:spPr>
      </p:pic>
      <p:pic>
        <p:nvPicPr>
          <p:cNvPr id="5123" name="Picture 3" descr="image00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8" t="420" r="23796"/>
          <a:stretch/>
        </p:blipFill>
        <p:spPr bwMode="auto">
          <a:xfrm>
            <a:off x="1322072" y="2666110"/>
            <a:ext cx="3438974" cy="2302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038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5123"/>
                                        </p:tgtEl>
                                        <p:attrNameLst>
                                          <p:attrName>style.visibility</p:attrName>
                                        </p:attrNameLst>
                                      </p:cBhvr>
                                      <p:to>
                                        <p:strVal val="visible"/>
                                      </p:to>
                                    </p:set>
                                    <p:animEffect transition="in" filter="fade">
                                      <p:cBhvr>
                                        <p:cTn id="25" dur="500"/>
                                        <p:tgtEl>
                                          <p:spTgt spid="5123"/>
                                        </p:tgtEl>
                                      </p:cBhvr>
                                    </p:animEffect>
                                  </p:childTnLst>
                                </p:cTn>
                              </p:par>
                              <p:par>
                                <p:cTn id="26" presetID="10"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fade">
                                      <p:cBhvr>
                                        <p:cTn id="34" dur="500"/>
                                        <p:tgtEl>
                                          <p:spTgt spid="8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500"/>
                                        <p:tgtEl>
                                          <p:spTgt spid="82"/>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fade">
                                      <p:cBhvr>
                                        <p:cTn id="60" dur="500"/>
                                        <p:tgtEl>
                                          <p:spTgt spid="7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par>
                                <p:cTn id="67" presetID="10"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62" grpId="0" animBg="1"/>
      <p:bldP spid="66" grpId="0" animBg="1"/>
      <p:bldP spid="70" grpId="0"/>
      <p:bldP spid="71" grpId="0" animBg="1"/>
      <p:bldP spid="72" grpId="0"/>
      <p:bldP spid="73" grpId="0"/>
      <p:bldP spid="74" grpId="0"/>
      <p:bldP spid="75" grpId="0" animBg="1"/>
      <p:bldP spid="76" grpId="0" animBg="1"/>
      <p:bldP spid="77" grpId="0" animBg="1"/>
      <p:bldP spid="78" grpId="0"/>
      <p:bldP spid="79" grpId="0" animBg="1"/>
      <p:bldP spid="80" grpId="0" animBg="1"/>
      <p:bldP spid="81" grpId="0"/>
      <p:bldP spid="8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090" y="498"/>
            <a:ext cx="10490299" cy="6993533"/>
          </a:xfrm>
          <a:prstGeom prst="rect">
            <a:avLst/>
          </a:prstGeom>
        </p:spPr>
      </p:pic>
    </p:spTree>
    <p:extLst>
      <p:ext uri="{BB962C8B-B14F-4D97-AF65-F5344CB8AC3E}">
        <p14:creationId xmlns:p14="http://schemas.microsoft.com/office/powerpoint/2010/main" val="215878449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090" y="498"/>
            <a:ext cx="10490299" cy="6993533"/>
          </a:xfrm>
          <a:prstGeom prst="rect">
            <a:avLst/>
          </a:prstGeom>
        </p:spPr>
      </p:pic>
    </p:spTree>
    <p:extLst>
      <p:ext uri="{BB962C8B-B14F-4D97-AF65-F5344CB8AC3E}">
        <p14:creationId xmlns:p14="http://schemas.microsoft.com/office/powerpoint/2010/main" val="41100133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zuee Iot Suite"/>
          <p:cNvSpPr>
            <a:spLocks noChangeArrowheads="1"/>
          </p:cNvSpPr>
          <p:nvPr/>
        </p:nvSpPr>
        <p:spPr bwMode="auto">
          <a:xfrm>
            <a:off x="3244667" y="2041550"/>
            <a:ext cx="6691522" cy="4173413"/>
          </a:xfrm>
          <a:prstGeom prst="rect">
            <a:avLst/>
          </a:prstGeom>
          <a:solidFill>
            <a:srgbClr val="02162E"/>
          </a:solidFill>
          <a:ln>
            <a:noFill/>
          </a:ln>
        </p:spPr>
        <p:txBody>
          <a:bodyPr vert="horz" wrap="square" lIns="93260" tIns="46630" rIns="93260" bIns="46630" numCol="1" anchor="t" anchorCtr="0" compatLnSpc="1">
            <a:prstTxWarp prst="textNoShape">
              <a:avLst/>
            </a:prstTxWarp>
          </a:bodyPr>
          <a:lstStyle/>
          <a:p>
            <a:pPr defTabSz="621716">
              <a:defRPr/>
            </a:pPr>
            <a:r>
              <a:rPr lang="en-US" altLang="en-US" sz="1836" dirty="0">
                <a:solidFill>
                  <a:prstClr val="white"/>
                </a:solidFill>
                <a:latin typeface="Segoe UI Light" panose="020B0502040204020203" pitchFamily="34" charset="0"/>
              </a:rPr>
              <a:t>Azure IoT Suite Remote Monitoring</a:t>
            </a:r>
            <a:endParaRPr lang="en-US" altLang="en-US" sz="1428" dirty="0">
              <a:solidFill>
                <a:prstClr val="white"/>
              </a:solidFill>
              <a:latin typeface="Arial" panose="020B0604020202020204" pitchFamily="34" charset="0"/>
            </a:endParaRPr>
          </a:p>
          <a:p>
            <a:pPr defTabSz="621716">
              <a:defRPr/>
            </a:pPr>
            <a:endParaRPr lang="en-US" sz="1836" dirty="0">
              <a:solidFill>
                <a:prstClr val="white"/>
              </a:solidFill>
              <a:latin typeface="Segoe UI"/>
            </a:endParaRPr>
          </a:p>
        </p:txBody>
      </p:sp>
      <p:sp>
        <p:nvSpPr>
          <p:cNvPr id="3080" name="Rectangle 148"/>
          <p:cNvSpPr>
            <a:spLocks noChangeArrowheads="1"/>
          </p:cNvSpPr>
          <p:nvPr/>
        </p:nvSpPr>
        <p:spPr bwMode="auto">
          <a:xfrm>
            <a:off x="7279191" y="3150585"/>
            <a:ext cx="3434436" cy="2412284"/>
          </a:xfrm>
          <a:prstGeom prst="rect">
            <a:avLst/>
          </a:prstGeom>
          <a:noFill/>
          <a:ln>
            <a:noFill/>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293" name="Group 12292"/>
          <p:cNvGrpSpPr/>
          <p:nvPr/>
        </p:nvGrpSpPr>
        <p:grpSpPr>
          <a:xfrm>
            <a:off x="2036978" y="4208722"/>
            <a:ext cx="1075084" cy="118195"/>
            <a:chOff x="2220913" y="3722688"/>
            <a:chExt cx="1054100" cy="115888"/>
          </a:xfrm>
          <a:solidFill>
            <a:schemeClr val="bg1">
              <a:lumMod val="75000"/>
            </a:schemeClr>
          </a:solidFill>
        </p:grpSpPr>
        <p:sp>
          <p:nvSpPr>
            <p:cNvPr id="3208" name="Line 18"/>
            <p:cNvSpPr>
              <a:spLocks noChangeShapeType="1"/>
            </p:cNvSpPr>
            <p:nvPr/>
          </p:nvSpPr>
          <p:spPr bwMode="auto">
            <a:xfrm>
              <a:off x="2220913" y="3779838"/>
              <a:ext cx="966788" cy="0"/>
            </a:xfrm>
            <a:prstGeom prst="line">
              <a:avLst/>
            </a:prstGeom>
            <a:grpFill/>
            <a:ln w="22225" cap="rnd">
              <a:solidFill>
                <a:schemeClr val="bg1">
                  <a:lumMod val="75000"/>
                </a:schemeClr>
              </a:solidFill>
              <a:prstDash val="solid"/>
              <a:round/>
              <a:headEnd/>
              <a:tailEnd/>
            </a:ln>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209"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grpSp>
        <p:nvGrpSpPr>
          <p:cNvPr id="12295" name="Group 12294"/>
          <p:cNvGrpSpPr/>
          <p:nvPr/>
        </p:nvGrpSpPr>
        <p:grpSpPr>
          <a:xfrm>
            <a:off x="2036976" y="4474255"/>
            <a:ext cx="1062132" cy="118195"/>
            <a:chOff x="2220913" y="3983038"/>
            <a:chExt cx="1041400" cy="115888"/>
          </a:xfrm>
        </p:grpSpPr>
        <p:sp>
          <p:nvSpPr>
            <p:cNvPr id="209" name="Line 83"/>
            <p:cNvSpPr>
              <a:spLocks noChangeShapeType="1"/>
            </p:cNvSpPr>
            <p:nvPr/>
          </p:nvSpPr>
          <p:spPr bwMode="auto">
            <a:xfrm flipH="1">
              <a:off x="2308225" y="4041775"/>
              <a:ext cx="954088" cy="0"/>
            </a:xfrm>
            <a:prstGeom prst="line">
              <a:avLst/>
            </a:prstGeom>
            <a:noFill/>
            <a:ln w="22225"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210"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chemeClr val="bg1">
                <a:lumMod val="75000"/>
              </a:schemeClr>
            </a:solidFill>
            <a:ln w="0">
              <a:solidFill>
                <a:schemeClr val="bg1">
                  <a:lumMod val="75000"/>
                </a:schemeClr>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3210" name="Rectangle 20"/>
          <p:cNvSpPr>
            <a:spLocks noChangeArrowheads="1"/>
          </p:cNvSpPr>
          <p:nvPr/>
        </p:nvSpPr>
        <p:spPr bwMode="auto">
          <a:xfrm>
            <a:off x="10923219" y="3440304"/>
            <a:ext cx="1342220" cy="1861968"/>
          </a:xfrm>
          <a:prstGeom prst="rect">
            <a:avLst/>
          </a:prstGeom>
          <a:solidFill>
            <a:srgbClr val="0070C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32">
              <a:defRPr/>
            </a:pPr>
            <a:r>
              <a:rPr lang="en-US" altLang="en-US" sz="1632" kern="0" dirty="0">
                <a:solidFill>
                  <a:prstClr val="white"/>
                </a:solidFill>
                <a:latin typeface="Segoe UI Light" panose="020B0502040204020203" pitchFamily="34" charset="0"/>
                <a:cs typeface="Segoe UI Light" panose="020B0502040204020203" pitchFamily="34" charset="0"/>
              </a:rPr>
              <a:t>Existing Business Process</a:t>
            </a:r>
          </a:p>
          <a:p>
            <a:pPr defTabSz="951132">
              <a:defRPr/>
            </a:pPr>
            <a:br>
              <a:rPr lang="en-US" sz="1632" kern="0" dirty="0">
                <a:solidFill>
                  <a:prstClr val="white"/>
                </a:solidFill>
                <a:latin typeface="Segoe UI Light" panose="020B0502040204020203" pitchFamily="34" charset="0"/>
                <a:cs typeface="Segoe UI Light" panose="020B0502040204020203" pitchFamily="34" charset="0"/>
              </a:rPr>
            </a:br>
            <a:r>
              <a:rPr lang="en-US" sz="1224" kern="0" dirty="0">
                <a:solidFill>
                  <a:prstClr val="white"/>
                </a:solidFill>
                <a:latin typeface="Segoe UI Light" panose="020B0502040204020203" pitchFamily="34" charset="0"/>
                <a:cs typeface="Segoe UI Light" panose="020B0502040204020203" pitchFamily="34" charset="0"/>
              </a:rPr>
              <a:t>ERP/CRM</a:t>
            </a:r>
          </a:p>
        </p:txBody>
      </p:sp>
      <p:sp>
        <p:nvSpPr>
          <p:cNvPr id="387" name="Freeform 386"/>
          <p:cNvSpPr>
            <a:spLocks noChangeAspect="1"/>
          </p:cNvSpPr>
          <p:nvPr/>
        </p:nvSpPr>
        <p:spPr bwMode="auto">
          <a:xfrm rot="5280000">
            <a:off x="3522298" y="4052171"/>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12575" name="Group 12574"/>
          <p:cNvGrpSpPr/>
          <p:nvPr/>
        </p:nvGrpSpPr>
        <p:grpSpPr>
          <a:xfrm>
            <a:off x="5699376" y="4104136"/>
            <a:ext cx="527830" cy="526210"/>
            <a:chOff x="2296894" y="-3310276"/>
            <a:chExt cx="484187" cy="498475"/>
          </a:xfrm>
        </p:grpSpPr>
        <p:sp>
          <p:nvSpPr>
            <p:cNvPr id="12361"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2"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3"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4"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5"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6"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7"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8"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12369" name="Rectangle 180"/>
          <p:cNvSpPr>
            <a:spLocks noChangeArrowheads="1"/>
          </p:cNvSpPr>
          <p:nvPr/>
        </p:nvSpPr>
        <p:spPr bwMode="auto">
          <a:xfrm>
            <a:off x="5613259" y="4652289"/>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Event Hub</a:t>
            </a:r>
            <a:endParaRPr lang="en-US" altLang="en-US" sz="1836" dirty="0">
              <a:solidFill>
                <a:prstClr val="black"/>
              </a:solidFill>
            </a:endParaRPr>
          </a:p>
        </p:txBody>
      </p:sp>
      <p:sp>
        <p:nvSpPr>
          <p:cNvPr id="12370" name="Line 181"/>
          <p:cNvSpPr>
            <a:spLocks noChangeShapeType="1"/>
          </p:cNvSpPr>
          <p:nvPr/>
        </p:nvSpPr>
        <p:spPr bwMode="auto">
          <a:xfrm>
            <a:off x="3991221"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1" name="Freeform 182"/>
          <p:cNvSpPr>
            <a:spLocks/>
          </p:cNvSpPr>
          <p:nvPr/>
        </p:nvSpPr>
        <p:spPr bwMode="auto">
          <a:xfrm>
            <a:off x="4347425"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2" name="Line 183"/>
          <p:cNvSpPr>
            <a:spLocks noChangeShapeType="1"/>
          </p:cNvSpPr>
          <p:nvPr/>
        </p:nvSpPr>
        <p:spPr bwMode="auto">
          <a:xfrm>
            <a:off x="6201298" y="4358335"/>
            <a:ext cx="346490" cy="3072"/>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3" name="Freeform 184"/>
          <p:cNvSpPr>
            <a:spLocks/>
          </p:cNvSpPr>
          <p:nvPr/>
        </p:nvSpPr>
        <p:spPr bwMode="auto">
          <a:xfrm>
            <a:off x="6481402" y="4285309"/>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4" name="Group 12573"/>
          <p:cNvGrpSpPr/>
          <p:nvPr/>
        </p:nvGrpSpPr>
        <p:grpSpPr>
          <a:xfrm>
            <a:off x="5720425" y="3247632"/>
            <a:ext cx="467920" cy="406395"/>
            <a:chOff x="2317532" y="-4150064"/>
            <a:chExt cx="458787" cy="398463"/>
          </a:xfrm>
        </p:grpSpPr>
        <p:sp>
          <p:nvSpPr>
            <p:cNvPr id="12374"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5"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6"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7"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12378" name="Rectangle 189"/>
          <p:cNvSpPr>
            <a:spLocks noChangeArrowheads="1"/>
          </p:cNvSpPr>
          <p:nvPr/>
        </p:nvSpPr>
        <p:spPr bwMode="auto">
          <a:xfrm>
            <a:off x="5514799" y="3670216"/>
            <a:ext cx="89920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Storage Blobs</a:t>
            </a:r>
            <a:endParaRPr lang="en-US" altLang="en-US" sz="1836" dirty="0">
              <a:solidFill>
                <a:prstClr val="black"/>
              </a:solidFill>
            </a:endParaRPr>
          </a:p>
        </p:txBody>
      </p:sp>
      <p:sp>
        <p:nvSpPr>
          <p:cNvPr id="12379" name="Freeform 190"/>
          <p:cNvSpPr>
            <a:spLocks noEditPoints="1"/>
          </p:cNvSpPr>
          <p:nvPr/>
        </p:nvSpPr>
        <p:spPr bwMode="auto">
          <a:xfrm>
            <a:off x="7886784" y="3242774"/>
            <a:ext cx="317345"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0" name="Rectangle 191"/>
          <p:cNvSpPr>
            <a:spLocks noChangeArrowheads="1"/>
          </p:cNvSpPr>
          <p:nvPr/>
        </p:nvSpPr>
        <p:spPr bwMode="auto">
          <a:xfrm>
            <a:off x="7643919" y="3650787"/>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a:solidFill>
                  <a:srgbClr val="0078D7"/>
                </a:solidFill>
                <a:latin typeface="Segoe UI" panose="020B0502040204020203" pitchFamily="34" charset="0"/>
              </a:rPr>
              <a:t>DocumentDB</a:t>
            </a:r>
            <a:endParaRPr lang="en-US" altLang="en-US" sz="1836">
              <a:solidFill>
                <a:prstClr val="black"/>
              </a:solidFill>
            </a:endParaRPr>
          </a:p>
        </p:txBody>
      </p:sp>
      <p:sp>
        <p:nvSpPr>
          <p:cNvPr id="12382" name="Freeform 193"/>
          <p:cNvSpPr>
            <a:spLocks/>
          </p:cNvSpPr>
          <p:nvPr/>
        </p:nvSpPr>
        <p:spPr bwMode="auto">
          <a:xfrm>
            <a:off x="7980691" y="3851557"/>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3" name="Freeform 194"/>
          <p:cNvSpPr>
            <a:spLocks/>
          </p:cNvSpPr>
          <p:nvPr/>
        </p:nvSpPr>
        <p:spPr bwMode="auto">
          <a:xfrm>
            <a:off x="4813725"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4" name="Freeform 195"/>
          <p:cNvSpPr>
            <a:spLocks/>
          </p:cNvSpPr>
          <p:nvPr/>
        </p:nvSpPr>
        <p:spPr bwMode="auto">
          <a:xfrm>
            <a:off x="5569847" y="3385255"/>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9" name="Group 12578"/>
          <p:cNvGrpSpPr/>
          <p:nvPr/>
        </p:nvGrpSpPr>
        <p:grpSpPr>
          <a:xfrm>
            <a:off x="6277919" y="2488541"/>
            <a:ext cx="518113" cy="459826"/>
            <a:chOff x="3314482" y="-4918414"/>
            <a:chExt cx="508000" cy="450850"/>
          </a:xfrm>
        </p:grpSpPr>
        <p:sp>
          <p:nvSpPr>
            <p:cNvPr id="1238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8" name="Group 12577"/>
            <p:cNvGrpSpPr/>
            <p:nvPr/>
          </p:nvGrpSpPr>
          <p:grpSpPr>
            <a:xfrm>
              <a:off x="3395444" y="-4880314"/>
              <a:ext cx="363537" cy="342900"/>
              <a:chOff x="3395444" y="-4880314"/>
              <a:chExt cx="363537" cy="342900"/>
            </a:xfrm>
          </p:grpSpPr>
          <p:sp>
            <p:nvSpPr>
              <p:cNvPr id="12386"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7"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8"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grpSp>
      <p:sp>
        <p:nvSpPr>
          <p:cNvPr id="12402" name="Rectangle 212"/>
          <p:cNvSpPr>
            <a:spLocks noChangeArrowheads="1"/>
          </p:cNvSpPr>
          <p:nvPr/>
        </p:nvSpPr>
        <p:spPr bwMode="auto">
          <a:xfrm>
            <a:off x="6218599" y="3032798"/>
            <a:ext cx="60982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Web App</a:t>
            </a:r>
            <a:endParaRPr lang="en-US" altLang="en-US" sz="1836" dirty="0">
              <a:solidFill>
                <a:prstClr val="black"/>
              </a:solidFill>
            </a:endParaRPr>
          </a:p>
        </p:txBody>
      </p:sp>
      <p:sp>
        <p:nvSpPr>
          <p:cNvPr id="12403" name="Freeform 213"/>
          <p:cNvSpPr>
            <a:spLocks/>
          </p:cNvSpPr>
          <p:nvPr/>
        </p:nvSpPr>
        <p:spPr bwMode="auto">
          <a:xfrm>
            <a:off x="7699332" y="2693898"/>
            <a:ext cx="346125"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4" name="Freeform 214"/>
          <p:cNvSpPr>
            <a:spLocks/>
          </p:cNvSpPr>
          <p:nvPr/>
        </p:nvSpPr>
        <p:spPr bwMode="auto">
          <a:xfrm>
            <a:off x="7584655" y="2645594"/>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5" name="Freeform 215"/>
          <p:cNvSpPr>
            <a:spLocks/>
          </p:cNvSpPr>
          <p:nvPr/>
        </p:nvSpPr>
        <p:spPr bwMode="auto">
          <a:xfrm>
            <a:off x="7980691" y="3113246"/>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6" name="Freeform 216"/>
          <p:cNvSpPr>
            <a:spLocks/>
          </p:cNvSpPr>
          <p:nvPr/>
        </p:nvSpPr>
        <p:spPr bwMode="auto">
          <a:xfrm>
            <a:off x="5955194" y="2693897"/>
            <a:ext cx="143828" cy="539163"/>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7" name="Line 217"/>
          <p:cNvSpPr>
            <a:spLocks noChangeShapeType="1"/>
          </p:cNvSpPr>
          <p:nvPr/>
        </p:nvSpPr>
        <p:spPr bwMode="auto">
          <a:xfrm flipH="1" flipV="1">
            <a:off x="6855976" y="3506010"/>
            <a:ext cx="6477" cy="542399"/>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8" name="Freeform 218"/>
          <p:cNvSpPr>
            <a:spLocks/>
          </p:cNvSpPr>
          <p:nvPr/>
        </p:nvSpPr>
        <p:spPr bwMode="auto">
          <a:xfrm>
            <a:off x="6791111" y="3385430"/>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4" name="Freeform 234"/>
          <p:cNvSpPr>
            <a:spLocks/>
          </p:cNvSpPr>
          <p:nvPr/>
        </p:nvSpPr>
        <p:spPr bwMode="auto">
          <a:xfrm>
            <a:off x="3712736" y="2693899"/>
            <a:ext cx="2472370"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5" name="Freeform 235"/>
          <p:cNvSpPr>
            <a:spLocks/>
          </p:cNvSpPr>
          <p:nvPr/>
        </p:nvSpPr>
        <p:spPr bwMode="auto">
          <a:xfrm>
            <a:off x="3647972" y="3957954"/>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6" name="Group 12575"/>
          <p:cNvGrpSpPr/>
          <p:nvPr/>
        </p:nvGrpSpPr>
        <p:grpSpPr>
          <a:xfrm>
            <a:off x="4486667" y="4104137"/>
            <a:ext cx="654117" cy="508398"/>
            <a:chOff x="1107857" y="-3310276"/>
            <a:chExt cx="641349" cy="498475"/>
          </a:xfrm>
        </p:grpSpPr>
        <p:sp>
          <p:nvSpPr>
            <p:cNvPr id="336"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7"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8"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9"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340" name="Rectangle 240"/>
          <p:cNvSpPr>
            <a:spLocks noChangeArrowheads="1"/>
          </p:cNvSpPr>
          <p:nvPr/>
        </p:nvSpPr>
        <p:spPr bwMode="auto">
          <a:xfrm>
            <a:off x="4292375" y="4636819"/>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Stream Analytics</a:t>
            </a:r>
            <a:endParaRPr lang="en-US" altLang="en-US" sz="1836" dirty="0">
              <a:solidFill>
                <a:prstClr val="black"/>
              </a:solidFill>
            </a:endParaRPr>
          </a:p>
        </p:txBody>
      </p:sp>
      <p:sp>
        <p:nvSpPr>
          <p:cNvPr id="341" name="Line 241"/>
          <p:cNvSpPr>
            <a:spLocks noChangeShapeType="1"/>
          </p:cNvSpPr>
          <p:nvPr/>
        </p:nvSpPr>
        <p:spPr bwMode="auto">
          <a:xfrm>
            <a:off x="5158595"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42" name="Freeform 242"/>
          <p:cNvSpPr>
            <a:spLocks/>
          </p:cNvSpPr>
          <p:nvPr/>
        </p:nvSpPr>
        <p:spPr bwMode="auto">
          <a:xfrm>
            <a:off x="5561753"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7" name="Group 12576"/>
          <p:cNvGrpSpPr/>
          <p:nvPr/>
        </p:nvGrpSpPr>
        <p:grpSpPr>
          <a:xfrm>
            <a:off x="9224920" y="4124470"/>
            <a:ext cx="433921" cy="435540"/>
            <a:chOff x="5737007" y="-3299164"/>
            <a:chExt cx="425450" cy="427038"/>
          </a:xfrm>
        </p:grpSpPr>
        <p:sp>
          <p:nvSpPr>
            <p:cNvPr id="348"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49" name="Oval 249"/>
            <p:cNvSpPr>
              <a:spLocks noChangeArrowheads="1"/>
            </p:cNvSpPr>
            <p:nvPr/>
          </p:nvSpPr>
          <p:spPr bwMode="auto">
            <a:xfrm>
              <a:off x="5937032" y="-3132476"/>
              <a:ext cx="60325" cy="60325"/>
            </a:xfrm>
            <a:prstGeom prst="ellipse">
              <a:avLst/>
            </a:pr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350" name="Rectangle 250"/>
          <p:cNvSpPr>
            <a:spLocks noChangeArrowheads="1"/>
          </p:cNvSpPr>
          <p:nvPr/>
        </p:nvSpPr>
        <p:spPr bwMode="auto">
          <a:xfrm>
            <a:off x="9042412" y="4642742"/>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Logic Apps</a:t>
            </a:r>
            <a:endParaRPr lang="en-US" altLang="en-US" sz="1836" dirty="0">
              <a:solidFill>
                <a:prstClr val="black"/>
              </a:solidFill>
            </a:endParaRPr>
          </a:p>
        </p:txBody>
      </p:sp>
      <p:sp>
        <p:nvSpPr>
          <p:cNvPr id="352" name="Line 251"/>
          <p:cNvSpPr>
            <a:spLocks noChangeShapeType="1"/>
          </p:cNvSpPr>
          <p:nvPr/>
        </p:nvSpPr>
        <p:spPr bwMode="auto">
          <a:xfrm>
            <a:off x="7242381" y="4367354"/>
            <a:ext cx="1857112"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53" name="Freeform 252"/>
          <p:cNvSpPr>
            <a:spLocks/>
          </p:cNvSpPr>
          <p:nvPr/>
        </p:nvSpPr>
        <p:spPr bwMode="auto">
          <a:xfrm>
            <a:off x="9067109" y="4302590"/>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1" name="Group 12570"/>
          <p:cNvGrpSpPr/>
          <p:nvPr/>
        </p:nvGrpSpPr>
        <p:grpSpPr>
          <a:xfrm>
            <a:off x="9122685" y="5073999"/>
            <a:ext cx="488969" cy="495446"/>
            <a:chOff x="4355882" y="-2354601"/>
            <a:chExt cx="479425" cy="485775"/>
          </a:xfrm>
        </p:grpSpPr>
        <p:sp>
          <p:nvSpPr>
            <p:cNvPr id="354" name="Freeform 253"/>
            <p:cNvSpPr>
              <a:spLocks/>
            </p:cNvSpPr>
            <p:nvPr/>
          </p:nvSpPr>
          <p:spPr bwMode="auto">
            <a:xfrm>
              <a:off x="4498757" y="-2168864"/>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55" name="Freeform 254"/>
            <p:cNvSpPr>
              <a:spLocks/>
            </p:cNvSpPr>
            <p:nvPr/>
          </p:nvSpPr>
          <p:spPr bwMode="auto">
            <a:xfrm>
              <a:off x="4603532" y="-2170451"/>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56" name="Freeform 255"/>
            <p:cNvSpPr>
              <a:spLocks noEditPoints="1"/>
            </p:cNvSpPr>
            <p:nvPr/>
          </p:nvSpPr>
          <p:spPr bwMode="auto">
            <a:xfrm>
              <a:off x="4355882" y="-2354601"/>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375" name="Rectangle 256"/>
          <p:cNvSpPr>
            <a:spLocks noChangeArrowheads="1"/>
          </p:cNvSpPr>
          <p:nvPr/>
        </p:nvSpPr>
        <p:spPr bwMode="auto">
          <a:xfrm>
            <a:off x="9189066" y="5629349"/>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a:solidFill>
                  <a:srgbClr val="0078D7"/>
                </a:solidFill>
                <a:latin typeface="Segoe UI" panose="020B0502040204020203" pitchFamily="34" charset="0"/>
              </a:rPr>
              <a:t>Azure </a:t>
            </a:r>
            <a:endParaRPr lang="en-US" altLang="en-US" sz="1836">
              <a:solidFill>
                <a:prstClr val="black"/>
              </a:solidFill>
            </a:endParaRPr>
          </a:p>
        </p:txBody>
      </p:sp>
      <p:sp>
        <p:nvSpPr>
          <p:cNvPr id="376" name="Rectangle 257"/>
          <p:cNvSpPr>
            <a:spLocks noChangeArrowheads="1"/>
          </p:cNvSpPr>
          <p:nvPr/>
        </p:nvSpPr>
        <p:spPr bwMode="auto">
          <a:xfrm>
            <a:off x="8865245" y="5805832"/>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a:solidFill>
                  <a:srgbClr val="0078D7"/>
                </a:solidFill>
                <a:latin typeface="Segoe UI" panose="020B0502040204020203" pitchFamily="34" charset="0"/>
              </a:rPr>
              <a:t>Active Directory</a:t>
            </a:r>
            <a:endParaRPr lang="en-US" altLang="en-US" sz="1836">
              <a:solidFill>
                <a:prstClr val="black"/>
              </a:solidFill>
            </a:endParaRPr>
          </a:p>
        </p:txBody>
      </p:sp>
      <p:sp>
        <p:nvSpPr>
          <p:cNvPr id="378" name="Rectangle 260"/>
          <p:cNvSpPr>
            <a:spLocks noChangeArrowheads="1"/>
          </p:cNvSpPr>
          <p:nvPr/>
        </p:nvSpPr>
        <p:spPr bwMode="auto">
          <a:xfrm>
            <a:off x="3482824"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a:solidFill>
                  <a:srgbClr val="0078D7"/>
                </a:solidFill>
                <a:latin typeface="Segoe UI" panose="020B0502040204020203" pitchFamily="34" charset="0"/>
              </a:rPr>
              <a:t>IoT Hub</a:t>
            </a:r>
            <a:endParaRPr lang="en-US" altLang="en-US" sz="1836">
              <a:solidFill>
                <a:prstClr val="black"/>
              </a:solidFill>
            </a:endParaRPr>
          </a:p>
        </p:txBody>
      </p:sp>
      <p:grpSp>
        <p:nvGrpSpPr>
          <p:cNvPr id="12570" name="Group 12569"/>
          <p:cNvGrpSpPr/>
          <p:nvPr/>
        </p:nvGrpSpPr>
        <p:grpSpPr>
          <a:xfrm>
            <a:off x="6620643" y="4128257"/>
            <a:ext cx="518113" cy="458207"/>
            <a:chOff x="3314482" y="-3310276"/>
            <a:chExt cx="508000" cy="449263"/>
          </a:xfrm>
        </p:grpSpPr>
        <p:sp>
          <p:nvSpPr>
            <p:cNvPr id="38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4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4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48"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49"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0"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1"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2"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3"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4"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5"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6"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7"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8"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12559" name="Rectangle 275"/>
          <p:cNvSpPr>
            <a:spLocks noChangeArrowheads="1"/>
          </p:cNvSpPr>
          <p:nvPr/>
        </p:nvSpPr>
        <p:spPr bwMode="auto">
          <a:xfrm>
            <a:off x="6566111" y="4641742"/>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Web Jobs</a:t>
            </a:r>
            <a:endParaRPr lang="en-US" altLang="en-US" sz="1836" dirty="0">
              <a:solidFill>
                <a:prstClr val="black"/>
              </a:solidFill>
            </a:endParaRPr>
          </a:p>
        </p:txBody>
      </p:sp>
      <p:grpSp>
        <p:nvGrpSpPr>
          <p:cNvPr id="12582" name="Group 12581"/>
          <p:cNvGrpSpPr/>
          <p:nvPr/>
        </p:nvGrpSpPr>
        <p:grpSpPr>
          <a:xfrm>
            <a:off x="6935262" y="2452437"/>
            <a:ext cx="565680" cy="764884"/>
            <a:chOff x="8694268" y="2095333"/>
            <a:chExt cx="541709" cy="746505"/>
          </a:xfrm>
        </p:grpSpPr>
        <p:sp>
          <p:nvSpPr>
            <p:cNvPr id="12569" name="Rectangle 287"/>
            <p:cNvSpPr>
              <a:spLocks noChangeArrowheads="1"/>
            </p:cNvSpPr>
            <p:nvPr/>
          </p:nvSpPr>
          <p:spPr bwMode="auto">
            <a:xfrm>
              <a:off x="8694268" y="2669956"/>
              <a:ext cx="541709" cy="17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12581" name="Rectangle 12580"/>
            <p:cNvSpPr/>
            <p:nvPr>
              <p:custDataLst>
                <p:tags r:id="rId1"/>
              </p:custDataLst>
            </p:nvPr>
          </p:nvSpPr>
          <p:spPr bwMode="auto">
            <a:xfrm>
              <a:off x="8699209" y="2095333"/>
              <a:ext cx="533536" cy="533536"/>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05"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326" name="Group 325"/>
            <p:cNvGrpSpPr/>
            <p:nvPr/>
          </p:nvGrpSpPr>
          <p:grpSpPr>
            <a:xfrm>
              <a:off x="8831399" y="2232704"/>
              <a:ext cx="269157" cy="280308"/>
              <a:chOff x="11472827" y="4545788"/>
              <a:chExt cx="280728" cy="284825"/>
            </a:xfrm>
          </p:grpSpPr>
          <p:sp>
            <p:nvSpPr>
              <p:cNvPr id="327" name="Rounded Rectangle 32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28" name="Rounded Rectangle 32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29" name="Rounded Rectangle 32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30" name="Rounded Rectangle 32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31" name="Freeform 33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21716">
                  <a:defRPr/>
                </a:pPr>
                <a:endParaRPr lang="en-US" sz="1836">
                  <a:solidFill>
                    <a:prstClr val="white"/>
                  </a:solidFill>
                  <a:latin typeface="Segoe UI"/>
                </a:endParaRPr>
              </a:p>
            </p:txBody>
          </p:sp>
        </p:grpSp>
      </p:grpSp>
      <p:grpSp>
        <p:nvGrpSpPr>
          <p:cNvPr id="302" name="Group 301"/>
          <p:cNvGrpSpPr/>
          <p:nvPr/>
        </p:nvGrpSpPr>
        <p:grpSpPr>
          <a:xfrm>
            <a:off x="10025238" y="4187618"/>
            <a:ext cx="768273" cy="130600"/>
            <a:chOff x="2220913" y="3983038"/>
            <a:chExt cx="1041400" cy="115888"/>
          </a:xfrm>
        </p:grpSpPr>
        <p:sp>
          <p:nvSpPr>
            <p:cNvPr id="303" name="Line 83"/>
            <p:cNvSpPr>
              <a:spLocks noChangeShapeType="1"/>
            </p:cNvSpPr>
            <p:nvPr/>
          </p:nvSpPr>
          <p:spPr bwMode="auto">
            <a:xfrm flipH="1">
              <a:off x="2308225" y="4041775"/>
              <a:ext cx="954088" cy="0"/>
            </a:xfrm>
            <a:prstGeom prst="line">
              <a:avLst/>
            </a:prstGeom>
            <a:noFill/>
            <a:ln w="22225"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0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chemeClr val="bg1">
                <a:lumMod val="75000"/>
              </a:schemeClr>
            </a:solidFill>
            <a:ln w="0">
              <a:solidFill>
                <a:schemeClr val="bg1">
                  <a:lumMod val="75000"/>
                </a:schemeClr>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grpSp>
        <p:nvGrpSpPr>
          <p:cNvPr id="125" name="1 Devices - sensors"/>
          <p:cNvGrpSpPr/>
          <p:nvPr/>
        </p:nvGrpSpPr>
        <p:grpSpPr>
          <a:xfrm>
            <a:off x="-121414" y="2115040"/>
            <a:ext cx="3730688" cy="3557226"/>
            <a:chOff x="-977339" y="2485984"/>
            <a:chExt cx="3976839" cy="3501091"/>
          </a:xfrm>
        </p:grpSpPr>
        <p:sp>
          <p:nvSpPr>
            <p:cNvPr id="128" name="TextBox 127"/>
            <p:cNvSpPr txBox="1"/>
            <p:nvPr/>
          </p:nvSpPr>
          <p:spPr>
            <a:xfrm>
              <a:off x="-977339" y="2485984"/>
              <a:ext cx="3976839" cy="850900"/>
            </a:xfrm>
            <a:prstGeom prst="rect">
              <a:avLst/>
            </a:prstGeom>
            <a:noFill/>
            <a:ln>
              <a:noFill/>
              <a:headEnd type="none" w="med" len="med"/>
              <a:tailEnd type="none" w="med" len="med"/>
            </a:ln>
          </p:spPr>
          <p:txBody>
            <a:bodyPr wrap="square" lIns="0" tIns="0" rIns="0" bIns="0" rtlCol="0">
              <a:spAutoFit/>
            </a:bodyPr>
            <a:lstStyle/>
            <a:p>
              <a:pPr algn="ctr" defTabSz="950915">
                <a:defRPr/>
              </a:pPr>
              <a:r>
                <a:rPr lang="en-US" sz="1836" dirty="0">
                  <a:solidFill>
                    <a:prstClr val="white"/>
                  </a:solidFill>
                  <a:latin typeface="Segoe UI Light" panose="020B0502040204020203" pitchFamily="34" charset="0"/>
                </a:rPr>
                <a:t>Devices</a:t>
              </a:r>
            </a:p>
            <a:p>
              <a:pPr algn="ctr" defTabSz="950915">
                <a:defRPr/>
              </a:pPr>
              <a:r>
                <a:rPr lang="en-US" sz="1224" kern="0" dirty="0">
                  <a:solidFill>
                    <a:prstClr val="white"/>
                  </a:solidFill>
                  <a:latin typeface="Segoe UI Light" panose="020B0502040204020203" pitchFamily="34" charset="0"/>
                  <a:cs typeface="Segoe UI Light" panose="020B0502040204020203" pitchFamily="34" charset="0"/>
                </a:rPr>
                <a:t>Azure IoT SDK (OSS)</a:t>
              </a:r>
            </a:p>
            <a:p>
              <a:pPr algn="ctr" defTabSz="950915">
                <a:defRPr/>
              </a:pPr>
              <a:r>
                <a:rPr lang="en-US" sz="1224" kern="0" dirty="0">
                  <a:solidFill>
                    <a:prstClr val="white"/>
                  </a:solidFill>
                  <a:latin typeface="Segoe UI Light" panose="020B0502040204020203" pitchFamily="34" charset="0"/>
                  <a:cs typeface="Segoe UI Light" panose="020B0502040204020203" pitchFamily="34" charset="0"/>
                </a:rPr>
                <a:t>Linux, RTOS, mBed, Windows, </a:t>
              </a:r>
            </a:p>
            <a:p>
              <a:pPr algn="ctr" defTabSz="950915">
                <a:defRPr/>
              </a:pPr>
              <a:r>
                <a:rPr lang="en-US" sz="1224" kern="0" dirty="0">
                  <a:solidFill>
                    <a:prstClr val="white"/>
                  </a:solidFill>
                  <a:latin typeface="Segoe UI Light" panose="020B0502040204020203" pitchFamily="34" charset="0"/>
                  <a:cs typeface="Segoe UI Light" panose="020B0502040204020203" pitchFamily="34" charset="0"/>
                </a:rPr>
                <a:t>Android, iOS </a:t>
              </a:r>
            </a:p>
          </p:txBody>
        </p:sp>
        <p:sp>
          <p:nvSpPr>
            <p:cNvPr id="136" name="Rectangle 135"/>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37"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Rectangle 137"/>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39"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Rectangle 139"/>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1"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Rectangle 141"/>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3"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Rectangle 143"/>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5"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Rectangle 145"/>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7"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9"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50" name="Title 1"/>
          <p:cNvSpPr txBox="1">
            <a:spLocks/>
          </p:cNvSpPr>
          <p:nvPr/>
        </p:nvSpPr>
        <p:spPr>
          <a:xfrm>
            <a:off x="430915" y="450710"/>
            <a:ext cx="11887878" cy="917575"/>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4704" b="0" kern="1200" cap="none" spc="-100" baseline="0">
                <a:ln w="3175">
                  <a:noFill/>
                </a:ln>
                <a:solidFill>
                  <a:schemeClr val="bg1"/>
                </a:solidFill>
                <a:effectLst/>
                <a:latin typeface="+mj-lt"/>
                <a:ea typeface="+mn-ea"/>
                <a:cs typeface="Segoe UI" pitchFamily="34" charset="0"/>
              </a:defRPr>
            </a:lvl1pPr>
          </a:lstStyle>
          <a:p>
            <a:pPr defTabSz="932361">
              <a:defRPr/>
            </a:pPr>
            <a:r>
              <a:rPr lang="en-US" sz="4080" spc="-102" dirty="0">
                <a:solidFill>
                  <a:sysClr val="window" lastClr="FFFFFF"/>
                </a:solidFill>
                <a:latin typeface="Segoe UI Light"/>
              </a:rPr>
              <a:t>Remote Monitoring Service Architecture</a:t>
            </a:r>
          </a:p>
        </p:txBody>
      </p:sp>
      <p:grpSp>
        <p:nvGrpSpPr>
          <p:cNvPr id="151" name="Group 150"/>
          <p:cNvGrpSpPr/>
          <p:nvPr/>
        </p:nvGrpSpPr>
        <p:grpSpPr>
          <a:xfrm rot="10800000">
            <a:off x="10046413" y="4424901"/>
            <a:ext cx="768273" cy="130600"/>
            <a:chOff x="2220913" y="3983038"/>
            <a:chExt cx="1041400" cy="115888"/>
          </a:xfrm>
        </p:grpSpPr>
        <p:sp>
          <p:nvSpPr>
            <p:cNvPr id="152" name="Line 83"/>
            <p:cNvSpPr>
              <a:spLocks noChangeShapeType="1"/>
            </p:cNvSpPr>
            <p:nvPr/>
          </p:nvSpPr>
          <p:spPr bwMode="auto">
            <a:xfrm flipH="1">
              <a:off x="2308225" y="4041775"/>
              <a:ext cx="954088" cy="0"/>
            </a:xfrm>
            <a:prstGeom prst="line">
              <a:avLst/>
            </a:prstGeom>
            <a:noFill/>
            <a:ln w="22225"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53"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chemeClr val="bg1">
                <a:lumMod val="75000"/>
              </a:schemeClr>
            </a:solidFill>
            <a:ln w="0">
              <a:solidFill>
                <a:schemeClr val="bg1">
                  <a:lumMod val="75000"/>
                </a:schemeClr>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7" name="Rectangle 6"/>
          <p:cNvSpPr/>
          <p:nvPr/>
        </p:nvSpPr>
        <p:spPr>
          <a:xfrm>
            <a:off x="5140326" y="3041202"/>
            <a:ext cx="6217356" cy="2717882"/>
          </a:xfrm>
          <a:prstGeom prst="rect">
            <a:avLst/>
          </a:prstGeom>
        </p:spPr>
        <p:txBody>
          <a:bodyPr>
            <a:spAutoFit/>
          </a:bodyPr>
          <a:lstStyle/>
          <a:p>
            <a:pPr defTabSz="621716">
              <a:lnSpc>
                <a:spcPct val="90000"/>
              </a:lnSpc>
              <a:spcAft>
                <a:spcPts val="612"/>
              </a:spcAft>
              <a:defRPr/>
            </a:pPr>
            <a:r>
              <a:rPr lang="en-US" sz="1836" dirty="0">
                <a:solidFill>
                  <a:prstClr val="white"/>
                </a:solidFill>
                <a:latin typeface="Segoe UI Light" panose="020B0502040204020203" pitchFamily="34" charset="0"/>
              </a:rPr>
              <a:t>IoT Hub</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Bi-directional device &lt;-&gt; cloud </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Telemetry ingestion</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Command &amp; control</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Device registry &amp; identity</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Device Management</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HTTP/AMQP/MQTT</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10 million+ devices at GA</a:t>
            </a:r>
          </a:p>
        </p:txBody>
      </p:sp>
      <p:sp>
        <p:nvSpPr>
          <p:cNvPr id="156" name="Freeform 194"/>
          <p:cNvSpPr>
            <a:spLocks/>
          </p:cNvSpPr>
          <p:nvPr/>
        </p:nvSpPr>
        <p:spPr bwMode="auto">
          <a:xfrm flipV="1">
            <a:off x="4835417" y="4858893"/>
            <a:ext cx="788503" cy="364653"/>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58" name="Line 251"/>
          <p:cNvSpPr>
            <a:spLocks noChangeShapeType="1"/>
          </p:cNvSpPr>
          <p:nvPr/>
        </p:nvSpPr>
        <p:spPr bwMode="auto">
          <a:xfrm flipV="1">
            <a:off x="5590825" y="5213171"/>
            <a:ext cx="2454631" cy="10373"/>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59" name="Freeform 192"/>
          <p:cNvSpPr>
            <a:spLocks/>
          </p:cNvSpPr>
          <p:nvPr/>
        </p:nvSpPr>
        <p:spPr bwMode="auto">
          <a:xfrm>
            <a:off x="7242379" y="4326917"/>
            <a:ext cx="803075" cy="886580"/>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60" name="Line 217"/>
          <p:cNvSpPr>
            <a:spLocks noChangeShapeType="1"/>
          </p:cNvSpPr>
          <p:nvPr/>
        </p:nvSpPr>
        <p:spPr bwMode="auto">
          <a:xfrm flipH="1" flipV="1">
            <a:off x="8035441" y="3944505"/>
            <a:ext cx="6477" cy="542399"/>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Tree>
    <p:extLst>
      <p:ext uri="{BB962C8B-B14F-4D97-AF65-F5344CB8AC3E}">
        <p14:creationId xmlns:p14="http://schemas.microsoft.com/office/powerpoint/2010/main" val="26994625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500"/>
                                        <p:tgtEl>
                                          <p:spTgt spid="3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8"/>
                                        </p:tgtEl>
                                        <p:attrNameLst>
                                          <p:attrName>style.visibility</p:attrName>
                                        </p:attrNameLst>
                                      </p:cBhvr>
                                      <p:to>
                                        <p:strVal val="visible"/>
                                      </p:to>
                                    </p:set>
                                    <p:animEffect transition="in" filter="fade">
                                      <p:cBhvr>
                                        <p:cTn id="10" dur="500"/>
                                        <p:tgtEl>
                                          <p:spTgt spid="3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370"/>
                                        </p:tgtEl>
                                        <p:attrNameLst>
                                          <p:attrName>style.visibility</p:attrName>
                                        </p:attrNameLst>
                                      </p:cBhvr>
                                      <p:to>
                                        <p:strVal val="visible"/>
                                      </p:to>
                                    </p:set>
                                    <p:animEffect transition="in" filter="fade">
                                      <p:cBhvr>
                                        <p:cTn id="18" dur="500"/>
                                        <p:tgtEl>
                                          <p:spTgt spid="12370"/>
                                        </p:tgtEl>
                                      </p:cBhvr>
                                    </p:animEffect>
                                  </p:childTnLst>
                                </p:cTn>
                              </p:par>
                              <p:par>
                                <p:cTn id="19" presetID="10" presetClass="entr" presetSubtype="0" fill="hold" nodeType="withEffect">
                                  <p:stCondLst>
                                    <p:cond delay="0"/>
                                  </p:stCondLst>
                                  <p:childTnLst>
                                    <p:set>
                                      <p:cBhvr>
                                        <p:cTn id="20" dur="1" fill="hold">
                                          <p:stCondLst>
                                            <p:cond delay="0"/>
                                          </p:stCondLst>
                                        </p:cTn>
                                        <p:tgtEl>
                                          <p:spTgt spid="12576"/>
                                        </p:tgtEl>
                                        <p:attrNameLst>
                                          <p:attrName>style.visibility</p:attrName>
                                        </p:attrNameLst>
                                      </p:cBhvr>
                                      <p:to>
                                        <p:strVal val="visible"/>
                                      </p:to>
                                    </p:set>
                                    <p:animEffect transition="in" filter="fade">
                                      <p:cBhvr>
                                        <p:cTn id="21" dur="500"/>
                                        <p:tgtEl>
                                          <p:spTgt spid="1257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0"/>
                                        </p:tgtEl>
                                        <p:attrNameLst>
                                          <p:attrName>style.visibility</p:attrName>
                                        </p:attrNameLst>
                                      </p:cBhvr>
                                      <p:to>
                                        <p:strVal val="visible"/>
                                      </p:to>
                                    </p:set>
                                    <p:animEffect transition="in" filter="fade">
                                      <p:cBhvr>
                                        <p:cTn id="24" dur="500"/>
                                        <p:tgtEl>
                                          <p:spTgt spid="34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371"/>
                                        </p:tgtEl>
                                        <p:attrNameLst>
                                          <p:attrName>style.visibility</p:attrName>
                                        </p:attrNameLst>
                                      </p:cBhvr>
                                      <p:to>
                                        <p:strVal val="visible"/>
                                      </p:to>
                                    </p:set>
                                    <p:animEffect transition="in" filter="fade">
                                      <p:cBhvr>
                                        <p:cTn id="27" dur="500"/>
                                        <p:tgtEl>
                                          <p:spTgt spid="12371"/>
                                        </p:tgtEl>
                                      </p:cBhvr>
                                    </p:animEffect>
                                  </p:childTnLst>
                                </p:cTn>
                              </p:par>
                              <p:par>
                                <p:cTn id="28" presetID="10" presetClass="exit" presetSubtype="0" fill="hold" grpId="1" nodeType="with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383"/>
                                        </p:tgtEl>
                                        <p:attrNameLst>
                                          <p:attrName>style.visibility</p:attrName>
                                        </p:attrNameLst>
                                      </p:cBhvr>
                                      <p:to>
                                        <p:strVal val="visible"/>
                                      </p:to>
                                    </p:set>
                                    <p:animEffect transition="in" filter="fade">
                                      <p:cBhvr>
                                        <p:cTn id="35" dur="500"/>
                                        <p:tgtEl>
                                          <p:spTgt spid="12383"/>
                                        </p:tgtEl>
                                      </p:cBhvr>
                                    </p:animEffect>
                                  </p:childTnLst>
                                </p:cTn>
                              </p:par>
                              <p:par>
                                <p:cTn id="36" presetID="10" presetClass="entr" presetSubtype="0" fill="hold" nodeType="withEffect">
                                  <p:stCondLst>
                                    <p:cond delay="0"/>
                                  </p:stCondLst>
                                  <p:childTnLst>
                                    <p:set>
                                      <p:cBhvr>
                                        <p:cTn id="37" dur="1" fill="hold">
                                          <p:stCondLst>
                                            <p:cond delay="0"/>
                                          </p:stCondLst>
                                        </p:cTn>
                                        <p:tgtEl>
                                          <p:spTgt spid="12574"/>
                                        </p:tgtEl>
                                        <p:attrNameLst>
                                          <p:attrName>style.visibility</p:attrName>
                                        </p:attrNameLst>
                                      </p:cBhvr>
                                      <p:to>
                                        <p:strVal val="visible"/>
                                      </p:to>
                                    </p:set>
                                    <p:animEffect transition="in" filter="fade">
                                      <p:cBhvr>
                                        <p:cTn id="38" dur="500"/>
                                        <p:tgtEl>
                                          <p:spTgt spid="1257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378"/>
                                        </p:tgtEl>
                                        <p:attrNameLst>
                                          <p:attrName>style.visibility</p:attrName>
                                        </p:attrNameLst>
                                      </p:cBhvr>
                                      <p:to>
                                        <p:strVal val="visible"/>
                                      </p:to>
                                    </p:set>
                                    <p:animEffect transition="in" filter="fade">
                                      <p:cBhvr>
                                        <p:cTn id="41" dur="500"/>
                                        <p:tgtEl>
                                          <p:spTgt spid="1237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6"/>
                                        </p:tgtEl>
                                        <p:attrNameLst>
                                          <p:attrName>style.visibility</p:attrName>
                                        </p:attrNameLst>
                                      </p:cBhvr>
                                      <p:to>
                                        <p:strVal val="visible"/>
                                      </p:to>
                                    </p:set>
                                    <p:animEffect transition="in" filter="fade">
                                      <p:cBhvr>
                                        <p:cTn id="44" dur="500"/>
                                        <p:tgtEl>
                                          <p:spTgt spid="15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fade">
                                      <p:cBhvr>
                                        <p:cTn id="47" dur="500"/>
                                        <p:tgtEl>
                                          <p:spTgt spid="15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379"/>
                                        </p:tgtEl>
                                        <p:attrNameLst>
                                          <p:attrName>style.visibility</p:attrName>
                                        </p:attrNameLst>
                                      </p:cBhvr>
                                      <p:to>
                                        <p:strVal val="visible"/>
                                      </p:to>
                                    </p:set>
                                    <p:animEffect transition="in" filter="fade">
                                      <p:cBhvr>
                                        <p:cTn id="50" dur="500"/>
                                        <p:tgtEl>
                                          <p:spTgt spid="1237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380"/>
                                        </p:tgtEl>
                                        <p:attrNameLst>
                                          <p:attrName>style.visibility</p:attrName>
                                        </p:attrNameLst>
                                      </p:cBhvr>
                                      <p:to>
                                        <p:strVal val="visible"/>
                                      </p:to>
                                    </p:set>
                                    <p:animEffect transition="in" filter="fade">
                                      <p:cBhvr>
                                        <p:cTn id="53" dur="500"/>
                                        <p:tgtEl>
                                          <p:spTgt spid="1238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58"/>
                                        </p:tgtEl>
                                        <p:attrNameLst>
                                          <p:attrName>style.visibility</p:attrName>
                                        </p:attrNameLst>
                                      </p:cBhvr>
                                      <p:to>
                                        <p:strVal val="visible"/>
                                      </p:to>
                                    </p:set>
                                    <p:animEffect transition="in" filter="fade">
                                      <p:cBhvr>
                                        <p:cTn id="56" dur="500"/>
                                        <p:tgtEl>
                                          <p:spTgt spid="15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2384"/>
                                        </p:tgtEl>
                                        <p:attrNameLst>
                                          <p:attrName>style.visibility</p:attrName>
                                        </p:attrNameLst>
                                      </p:cBhvr>
                                      <p:to>
                                        <p:strVal val="visible"/>
                                      </p:to>
                                    </p:set>
                                    <p:animEffect transition="in" filter="fade">
                                      <p:cBhvr>
                                        <p:cTn id="59" dur="500"/>
                                        <p:tgtEl>
                                          <p:spTgt spid="1238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382"/>
                                        </p:tgtEl>
                                        <p:attrNameLst>
                                          <p:attrName>style.visibility</p:attrName>
                                        </p:attrNameLst>
                                      </p:cBhvr>
                                      <p:to>
                                        <p:strVal val="visible"/>
                                      </p:to>
                                    </p:set>
                                    <p:animEffect transition="in" filter="fade">
                                      <p:cBhvr>
                                        <p:cTn id="62" dur="500"/>
                                        <p:tgtEl>
                                          <p:spTgt spid="1238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0"/>
                                        </p:tgtEl>
                                        <p:attrNameLst>
                                          <p:attrName>style.visibility</p:attrName>
                                        </p:attrNameLst>
                                      </p:cBhvr>
                                      <p:to>
                                        <p:strVal val="visible"/>
                                      </p:to>
                                    </p:set>
                                    <p:animEffect transition="in" filter="fade">
                                      <p:cBhvr>
                                        <p:cTn id="65" dur="500"/>
                                        <p:tgtEl>
                                          <p:spTgt spid="16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42"/>
                                        </p:tgtEl>
                                        <p:attrNameLst>
                                          <p:attrName>style.visibility</p:attrName>
                                        </p:attrNameLst>
                                      </p:cBhvr>
                                      <p:to>
                                        <p:strVal val="visible"/>
                                      </p:to>
                                    </p:set>
                                    <p:animEffect transition="in" filter="fade">
                                      <p:cBhvr>
                                        <p:cTn id="70" dur="500"/>
                                        <p:tgtEl>
                                          <p:spTgt spid="34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1"/>
                                        </p:tgtEl>
                                        <p:attrNameLst>
                                          <p:attrName>style.visibility</p:attrName>
                                        </p:attrNameLst>
                                      </p:cBhvr>
                                      <p:to>
                                        <p:strVal val="visible"/>
                                      </p:to>
                                    </p:set>
                                    <p:animEffect transition="in" filter="fade">
                                      <p:cBhvr>
                                        <p:cTn id="73" dur="500"/>
                                        <p:tgtEl>
                                          <p:spTgt spid="341"/>
                                        </p:tgtEl>
                                      </p:cBhvr>
                                    </p:animEffect>
                                  </p:childTnLst>
                                </p:cTn>
                              </p:par>
                              <p:par>
                                <p:cTn id="74" presetID="10" presetClass="entr" presetSubtype="0" fill="hold" nodeType="withEffect">
                                  <p:stCondLst>
                                    <p:cond delay="0"/>
                                  </p:stCondLst>
                                  <p:childTnLst>
                                    <p:set>
                                      <p:cBhvr>
                                        <p:cTn id="75" dur="1" fill="hold">
                                          <p:stCondLst>
                                            <p:cond delay="0"/>
                                          </p:stCondLst>
                                        </p:cTn>
                                        <p:tgtEl>
                                          <p:spTgt spid="12575"/>
                                        </p:tgtEl>
                                        <p:attrNameLst>
                                          <p:attrName>style.visibility</p:attrName>
                                        </p:attrNameLst>
                                      </p:cBhvr>
                                      <p:to>
                                        <p:strVal val="visible"/>
                                      </p:to>
                                    </p:set>
                                    <p:animEffect transition="in" filter="fade">
                                      <p:cBhvr>
                                        <p:cTn id="76" dur="500"/>
                                        <p:tgtEl>
                                          <p:spTgt spid="1257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2369"/>
                                        </p:tgtEl>
                                        <p:attrNameLst>
                                          <p:attrName>style.visibility</p:attrName>
                                        </p:attrNameLst>
                                      </p:cBhvr>
                                      <p:to>
                                        <p:strVal val="visible"/>
                                      </p:to>
                                    </p:set>
                                    <p:animEffect transition="in" filter="fade">
                                      <p:cBhvr>
                                        <p:cTn id="79" dur="500"/>
                                        <p:tgtEl>
                                          <p:spTgt spid="1236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2372"/>
                                        </p:tgtEl>
                                        <p:attrNameLst>
                                          <p:attrName>style.visibility</p:attrName>
                                        </p:attrNameLst>
                                      </p:cBhvr>
                                      <p:to>
                                        <p:strVal val="visible"/>
                                      </p:to>
                                    </p:set>
                                    <p:animEffect transition="in" filter="fade">
                                      <p:cBhvr>
                                        <p:cTn id="82" dur="500"/>
                                        <p:tgtEl>
                                          <p:spTgt spid="12372"/>
                                        </p:tgtEl>
                                      </p:cBhvr>
                                    </p:animEffect>
                                  </p:childTnLst>
                                </p:cTn>
                              </p:par>
                              <p:par>
                                <p:cTn id="83" presetID="10" presetClass="entr" presetSubtype="0" fill="hold" nodeType="withEffect">
                                  <p:stCondLst>
                                    <p:cond delay="0"/>
                                  </p:stCondLst>
                                  <p:childTnLst>
                                    <p:set>
                                      <p:cBhvr>
                                        <p:cTn id="84" dur="1" fill="hold">
                                          <p:stCondLst>
                                            <p:cond delay="0"/>
                                          </p:stCondLst>
                                        </p:cTn>
                                        <p:tgtEl>
                                          <p:spTgt spid="12570"/>
                                        </p:tgtEl>
                                        <p:attrNameLst>
                                          <p:attrName>style.visibility</p:attrName>
                                        </p:attrNameLst>
                                      </p:cBhvr>
                                      <p:to>
                                        <p:strVal val="visible"/>
                                      </p:to>
                                    </p:set>
                                    <p:animEffect transition="in" filter="fade">
                                      <p:cBhvr>
                                        <p:cTn id="85" dur="500"/>
                                        <p:tgtEl>
                                          <p:spTgt spid="125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2559"/>
                                        </p:tgtEl>
                                        <p:attrNameLst>
                                          <p:attrName>style.visibility</p:attrName>
                                        </p:attrNameLst>
                                      </p:cBhvr>
                                      <p:to>
                                        <p:strVal val="visible"/>
                                      </p:to>
                                    </p:set>
                                    <p:animEffect transition="in" filter="fade">
                                      <p:cBhvr>
                                        <p:cTn id="88" dur="500"/>
                                        <p:tgtEl>
                                          <p:spTgt spid="1255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2373"/>
                                        </p:tgtEl>
                                        <p:attrNameLst>
                                          <p:attrName>style.visibility</p:attrName>
                                        </p:attrNameLst>
                                      </p:cBhvr>
                                      <p:to>
                                        <p:strVal val="visible"/>
                                      </p:to>
                                    </p:set>
                                    <p:animEffect transition="in" filter="fade">
                                      <p:cBhvr>
                                        <p:cTn id="91" dur="500"/>
                                        <p:tgtEl>
                                          <p:spTgt spid="1237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53"/>
                                        </p:tgtEl>
                                        <p:attrNameLst>
                                          <p:attrName>style.visibility</p:attrName>
                                        </p:attrNameLst>
                                      </p:cBhvr>
                                      <p:to>
                                        <p:strVal val="visible"/>
                                      </p:to>
                                    </p:set>
                                    <p:animEffect transition="in" filter="fade">
                                      <p:cBhvr>
                                        <p:cTn id="96" dur="500"/>
                                        <p:tgtEl>
                                          <p:spTgt spid="35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2"/>
                                        </p:tgtEl>
                                        <p:attrNameLst>
                                          <p:attrName>style.visibility</p:attrName>
                                        </p:attrNameLst>
                                      </p:cBhvr>
                                      <p:to>
                                        <p:strVal val="visible"/>
                                      </p:to>
                                    </p:set>
                                    <p:animEffect transition="in" filter="fade">
                                      <p:cBhvr>
                                        <p:cTn id="99" dur="500"/>
                                        <p:tgtEl>
                                          <p:spTgt spid="352"/>
                                        </p:tgtEl>
                                      </p:cBhvr>
                                    </p:animEffect>
                                  </p:childTnLst>
                                </p:cTn>
                              </p:par>
                              <p:par>
                                <p:cTn id="100" presetID="10" presetClass="entr" presetSubtype="0" fill="hold" nodeType="withEffect">
                                  <p:stCondLst>
                                    <p:cond delay="0"/>
                                  </p:stCondLst>
                                  <p:childTnLst>
                                    <p:set>
                                      <p:cBhvr>
                                        <p:cTn id="101" dur="1" fill="hold">
                                          <p:stCondLst>
                                            <p:cond delay="0"/>
                                          </p:stCondLst>
                                        </p:cTn>
                                        <p:tgtEl>
                                          <p:spTgt spid="12577"/>
                                        </p:tgtEl>
                                        <p:attrNameLst>
                                          <p:attrName>style.visibility</p:attrName>
                                        </p:attrNameLst>
                                      </p:cBhvr>
                                      <p:to>
                                        <p:strVal val="visible"/>
                                      </p:to>
                                    </p:set>
                                    <p:animEffect transition="in" filter="fade">
                                      <p:cBhvr>
                                        <p:cTn id="102" dur="500"/>
                                        <p:tgtEl>
                                          <p:spTgt spid="1257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50"/>
                                        </p:tgtEl>
                                        <p:attrNameLst>
                                          <p:attrName>style.visibility</p:attrName>
                                        </p:attrNameLst>
                                      </p:cBhvr>
                                      <p:to>
                                        <p:strVal val="visible"/>
                                      </p:to>
                                    </p:set>
                                    <p:animEffect transition="in" filter="fade">
                                      <p:cBhvr>
                                        <p:cTn id="105" dur="500"/>
                                        <p:tgtEl>
                                          <p:spTgt spid="350"/>
                                        </p:tgtEl>
                                      </p:cBhvr>
                                    </p:animEffect>
                                  </p:childTnLst>
                                </p:cTn>
                              </p:par>
                              <p:par>
                                <p:cTn id="106" presetID="10" presetClass="entr" presetSubtype="0" fill="hold" nodeType="withEffect">
                                  <p:stCondLst>
                                    <p:cond delay="0"/>
                                  </p:stCondLst>
                                  <p:childTnLst>
                                    <p:set>
                                      <p:cBhvr>
                                        <p:cTn id="107" dur="1" fill="hold">
                                          <p:stCondLst>
                                            <p:cond delay="0"/>
                                          </p:stCondLst>
                                        </p:cTn>
                                        <p:tgtEl>
                                          <p:spTgt spid="302"/>
                                        </p:tgtEl>
                                        <p:attrNameLst>
                                          <p:attrName>style.visibility</p:attrName>
                                        </p:attrNameLst>
                                      </p:cBhvr>
                                      <p:to>
                                        <p:strVal val="visible"/>
                                      </p:to>
                                    </p:set>
                                    <p:animEffect transition="in" filter="fade">
                                      <p:cBhvr>
                                        <p:cTn id="108" dur="500"/>
                                        <p:tgtEl>
                                          <p:spTgt spid="302"/>
                                        </p:tgtEl>
                                      </p:cBhvr>
                                    </p:animEffect>
                                  </p:childTnLst>
                                </p:cTn>
                              </p:par>
                              <p:par>
                                <p:cTn id="109" presetID="10" presetClass="entr" presetSubtype="0" fill="hold" nodeType="withEffect">
                                  <p:stCondLst>
                                    <p:cond delay="0"/>
                                  </p:stCondLst>
                                  <p:childTnLst>
                                    <p:set>
                                      <p:cBhvr>
                                        <p:cTn id="110" dur="1" fill="hold">
                                          <p:stCondLst>
                                            <p:cond delay="0"/>
                                          </p:stCondLst>
                                        </p:cTn>
                                        <p:tgtEl>
                                          <p:spTgt spid="151"/>
                                        </p:tgtEl>
                                        <p:attrNameLst>
                                          <p:attrName>style.visibility</p:attrName>
                                        </p:attrNameLst>
                                      </p:cBhvr>
                                      <p:to>
                                        <p:strVal val="visible"/>
                                      </p:to>
                                    </p:set>
                                    <p:animEffect transition="in" filter="fade">
                                      <p:cBhvr>
                                        <p:cTn id="111" dur="500"/>
                                        <p:tgtEl>
                                          <p:spTgt spid="15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210"/>
                                        </p:tgtEl>
                                        <p:attrNameLst>
                                          <p:attrName>style.visibility</p:attrName>
                                        </p:attrNameLst>
                                      </p:cBhvr>
                                      <p:to>
                                        <p:strVal val="visible"/>
                                      </p:to>
                                    </p:set>
                                    <p:animEffect transition="in" filter="fade">
                                      <p:cBhvr>
                                        <p:cTn id="114" dur="500"/>
                                        <p:tgtEl>
                                          <p:spTgt spid="3210"/>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2579"/>
                                        </p:tgtEl>
                                        <p:attrNameLst>
                                          <p:attrName>style.visibility</p:attrName>
                                        </p:attrNameLst>
                                      </p:cBhvr>
                                      <p:to>
                                        <p:strVal val="visible"/>
                                      </p:to>
                                    </p:set>
                                    <p:animEffect transition="in" filter="fade">
                                      <p:cBhvr>
                                        <p:cTn id="119" dur="500"/>
                                        <p:tgtEl>
                                          <p:spTgt spid="1257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402"/>
                                        </p:tgtEl>
                                        <p:attrNameLst>
                                          <p:attrName>style.visibility</p:attrName>
                                        </p:attrNameLst>
                                      </p:cBhvr>
                                      <p:to>
                                        <p:strVal val="visible"/>
                                      </p:to>
                                    </p:set>
                                    <p:animEffect transition="in" filter="fade">
                                      <p:cBhvr>
                                        <p:cTn id="122" dur="500"/>
                                        <p:tgtEl>
                                          <p:spTgt spid="12402"/>
                                        </p:tgtEl>
                                      </p:cBhvr>
                                    </p:animEffect>
                                  </p:childTnLst>
                                </p:cTn>
                              </p:par>
                              <p:par>
                                <p:cTn id="123" presetID="10" presetClass="entr" presetSubtype="0" fill="hold" nodeType="withEffect">
                                  <p:stCondLst>
                                    <p:cond delay="0"/>
                                  </p:stCondLst>
                                  <p:childTnLst>
                                    <p:set>
                                      <p:cBhvr>
                                        <p:cTn id="124" dur="1" fill="hold">
                                          <p:stCondLst>
                                            <p:cond delay="0"/>
                                          </p:stCondLst>
                                        </p:cTn>
                                        <p:tgtEl>
                                          <p:spTgt spid="12582"/>
                                        </p:tgtEl>
                                        <p:attrNameLst>
                                          <p:attrName>style.visibility</p:attrName>
                                        </p:attrNameLst>
                                      </p:cBhvr>
                                      <p:to>
                                        <p:strVal val="visible"/>
                                      </p:to>
                                    </p:set>
                                    <p:animEffect transition="in" filter="fade">
                                      <p:cBhvr>
                                        <p:cTn id="125" dur="500"/>
                                        <p:tgtEl>
                                          <p:spTgt spid="12582"/>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2407"/>
                                        </p:tgtEl>
                                        <p:attrNameLst>
                                          <p:attrName>style.visibility</p:attrName>
                                        </p:attrNameLst>
                                      </p:cBhvr>
                                      <p:to>
                                        <p:strVal val="visible"/>
                                      </p:to>
                                    </p:set>
                                    <p:animEffect transition="in" filter="fade">
                                      <p:cBhvr>
                                        <p:cTn id="128" dur="500"/>
                                        <p:tgtEl>
                                          <p:spTgt spid="12407"/>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408"/>
                                        </p:tgtEl>
                                        <p:attrNameLst>
                                          <p:attrName>style.visibility</p:attrName>
                                        </p:attrNameLst>
                                      </p:cBhvr>
                                      <p:to>
                                        <p:strVal val="visible"/>
                                      </p:to>
                                    </p:set>
                                    <p:animEffect transition="in" filter="fade">
                                      <p:cBhvr>
                                        <p:cTn id="131" dur="500"/>
                                        <p:tgtEl>
                                          <p:spTgt spid="12408"/>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2405"/>
                                        </p:tgtEl>
                                        <p:attrNameLst>
                                          <p:attrName>style.visibility</p:attrName>
                                        </p:attrNameLst>
                                      </p:cBhvr>
                                      <p:to>
                                        <p:strVal val="visible"/>
                                      </p:to>
                                    </p:set>
                                    <p:animEffect transition="in" filter="fade">
                                      <p:cBhvr>
                                        <p:cTn id="134" dur="500"/>
                                        <p:tgtEl>
                                          <p:spTgt spid="12405"/>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2404"/>
                                        </p:tgtEl>
                                        <p:attrNameLst>
                                          <p:attrName>style.visibility</p:attrName>
                                        </p:attrNameLst>
                                      </p:cBhvr>
                                      <p:to>
                                        <p:strVal val="visible"/>
                                      </p:to>
                                    </p:set>
                                    <p:animEffect transition="in" filter="fade">
                                      <p:cBhvr>
                                        <p:cTn id="137" dur="500"/>
                                        <p:tgtEl>
                                          <p:spTgt spid="12404"/>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2403"/>
                                        </p:tgtEl>
                                        <p:attrNameLst>
                                          <p:attrName>style.visibility</p:attrName>
                                        </p:attrNameLst>
                                      </p:cBhvr>
                                      <p:to>
                                        <p:strVal val="visible"/>
                                      </p:to>
                                    </p:set>
                                    <p:animEffect transition="in" filter="fade">
                                      <p:cBhvr>
                                        <p:cTn id="140" dur="500"/>
                                        <p:tgtEl>
                                          <p:spTgt spid="1240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334"/>
                                        </p:tgtEl>
                                        <p:attrNameLst>
                                          <p:attrName>style.visibility</p:attrName>
                                        </p:attrNameLst>
                                      </p:cBhvr>
                                      <p:to>
                                        <p:strVal val="visible"/>
                                      </p:to>
                                    </p:set>
                                    <p:animEffect transition="in" filter="fade">
                                      <p:cBhvr>
                                        <p:cTn id="143" dur="500"/>
                                        <p:tgtEl>
                                          <p:spTgt spid="33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2406"/>
                                        </p:tgtEl>
                                        <p:attrNameLst>
                                          <p:attrName>style.visibility</p:attrName>
                                        </p:attrNameLst>
                                      </p:cBhvr>
                                      <p:to>
                                        <p:strVal val="visible"/>
                                      </p:to>
                                    </p:set>
                                    <p:animEffect transition="in" filter="fade">
                                      <p:cBhvr>
                                        <p:cTn id="146" dur="500"/>
                                        <p:tgtEl>
                                          <p:spTgt spid="12406"/>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335"/>
                                        </p:tgtEl>
                                        <p:attrNameLst>
                                          <p:attrName>style.visibility</p:attrName>
                                        </p:attrNameLst>
                                      </p:cBhvr>
                                      <p:to>
                                        <p:strVal val="visible"/>
                                      </p:to>
                                    </p:set>
                                    <p:animEffect transition="in" filter="fade">
                                      <p:cBhvr>
                                        <p:cTn id="149" dur="500"/>
                                        <p:tgtEl>
                                          <p:spTgt spid="335"/>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12571"/>
                                        </p:tgtEl>
                                        <p:attrNameLst>
                                          <p:attrName>style.visibility</p:attrName>
                                        </p:attrNameLst>
                                      </p:cBhvr>
                                      <p:to>
                                        <p:strVal val="visible"/>
                                      </p:to>
                                    </p:set>
                                    <p:animEffect transition="in" filter="fade">
                                      <p:cBhvr>
                                        <p:cTn id="154" dur="500"/>
                                        <p:tgtEl>
                                          <p:spTgt spid="12571"/>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376"/>
                                        </p:tgtEl>
                                        <p:attrNameLst>
                                          <p:attrName>style.visibility</p:attrName>
                                        </p:attrNameLst>
                                      </p:cBhvr>
                                      <p:to>
                                        <p:strVal val="visible"/>
                                      </p:to>
                                    </p:set>
                                    <p:animEffect transition="in" filter="fade">
                                      <p:cBhvr>
                                        <p:cTn id="157" dur="500"/>
                                        <p:tgtEl>
                                          <p:spTgt spid="376"/>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75"/>
                                        </p:tgtEl>
                                        <p:attrNameLst>
                                          <p:attrName>style.visibility</p:attrName>
                                        </p:attrNameLst>
                                      </p:cBhvr>
                                      <p:to>
                                        <p:strVal val="visible"/>
                                      </p:to>
                                    </p:set>
                                    <p:animEffect transition="in" filter="fade">
                                      <p:cBhvr>
                                        <p:cTn id="160" dur="500"/>
                                        <p:tgtEl>
                                          <p:spTgt spid="375"/>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125"/>
                                        </p:tgtEl>
                                        <p:attrNameLst>
                                          <p:attrName>style.visibility</p:attrName>
                                        </p:attrNameLst>
                                      </p:cBhvr>
                                      <p:to>
                                        <p:strVal val="visible"/>
                                      </p:to>
                                    </p:set>
                                    <p:animEffect transition="in" filter="fade">
                                      <p:cBhvr>
                                        <p:cTn id="165" dur="500"/>
                                        <p:tgtEl>
                                          <p:spTgt spid="125"/>
                                        </p:tgtEl>
                                      </p:cBhvr>
                                    </p:animEffect>
                                  </p:childTnLst>
                                </p:cTn>
                              </p:par>
                              <p:par>
                                <p:cTn id="166" presetID="10" presetClass="entr" presetSubtype="0" fill="hold" nodeType="withEffect">
                                  <p:stCondLst>
                                    <p:cond delay="0"/>
                                  </p:stCondLst>
                                  <p:childTnLst>
                                    <p:set>
                                      <p:cBhvr>
                                        <p:cTn id="167" dur="1" fill="hold">
                                          <p:stCondLst>
                                            <p:cond delay="0"/>
                                          </p:stCondLst>
                                        </p:cTn>
                                        <p:tgtEl>
                                          <p:spTgt spid="12293"/>
                                        </p:tgtEl>
                                        <p:attrNameLst>
                                          <p:attrName>style.visibility</p:attrName>
                                        </p:attrNameLst>
                                      </p:cBhvr>
                                      <p:to>
                                        <p:strVal val="visible"/>
                                      </p:to>
                                    </p:set>
                                    <p:animEffect transition="in" filter="fade">
                                      <p:cBhvr>
                                        <p:cTn id="168" dur="500"/>
                                        <p:tgtEl>
                                          <p:spTgt spid="12293"/>
                                        </p:tgtEl>
                                      </p:cBhvr>
                                    </p:animEffect>
                                  </p:childTnLst>
                                </p:cTn>
                              </p:par>
                              <p:par>
                                <p:cTn id="169" presetID="10" presetClass="entr" presetSubtype="0" fill="hold" nodeType="withEffect">
                                  <p:stCondLst>
                                    <p:cond delay="0"/>
                                  </p:stCondLst>
                                  <p:childTnLst>
                                    <p:set>
                                      <p:cBhvr>
                                        <p:cTn id="170" dur="1" fill="hold">
                                          <p:stCondLst>
                                            <p:cond delay="0"/>
                                          </p:stCondLst>
                                        </p:cTn>
                                        <p:tgtEl>
                                          <p:spTgt spid="12295"/>
                                        </p:tgtEl>
                                        <p:attrNameLst>
                                          <p:attrName>style.visibility</p:attrName>
                                        </p:attrNameLst>
                                      </p:cBhvr>
                                      <p:to>
                                        <p:strVal val="visible"/>
                                      </p:to>
                                    </p:set>
                                    <p:animEffect transition="in" filter="fade">
                                      <p:cBhvr>
                                        <p:cTn id="171" dur="500"/>
                                        <p:tgtEl>
                                          <p:spTgt spid="12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0" grpId="0" animBg="1"/>
      <p:bldP spid="387" grpId="0" animBg="1"/>
      <p:bldP spid="12369" grpId="0"/>
      <p:bldP spid="12370" grpId="0" animBg="1"/>
      <p:bldP spid="12371" grpId="0" animBg="1"/>
      <p:bldP spid="12372" grpId="0" animBg="1"/>
      <p:bldP spid="12373" grpId="0" animBg="1"/>
      <p:bldP spid="12378" grpId="0"/>
      <p:bldP spid="12379" grpId="0" animBg="1"/>
      <p:bldP spid="12380" grpId="0"/>
      <p:bldP spid="12382" grpId="0" animBg="1"/>
      <p:bldP spid="12383" grpId="0" animBg="1"/>
      <p:bldP spid="12384" grpId="0" animBg="1"/>
      <p:bldP spid="12402" grpId="0"/>
      <p:bldP spid="12403" grpId="0" animBg="1"/>
      <p:bldP spid="12404" grpId="0" animBg="1"/>
      <p:bldP spid="12405" grpId="0" animBg="1"/>
      <p:bldP spid="12406" grpId="0" animBg="1"/>
      <p:bldP spid="12407" grpId="0" animBg="1"/>
      <p:bldP spid="12408" grpId="0" animBg="1"/>
      <p:bldP spid="334" grpId="0" animBg="1"/>
      <p:bldP spid="335" grpId="0" animBg="1"/>
      <p:bldP spid="340" grpId="0"/>
      <p:bldP spid="341" grpId="0" animBg="1"/>
      <p:bldP spid="342" grpId="0" animBg="1"/>
      <p:bldP spid="350" grpId="0"/>
      <p:bldP spid="352" grpId="0" animBg="1"/>
      <p:bldP spid="353" grpId="0" animBg="1"/>
      <p:bldP spid="375" grpId="0"/>
      <p:bldP spid="376" grpId="0"/>
      <p:bldP spid="378" grpId="0"/>
      <p:bldP spid="12559" grpId="0"/>
      <p:bldP spid="7" grpId="0"/>
      <p:bldP spid="7" grpId="1"/>
      <p:bldP spid="156" grpId="0" animBg="1"/>
      <p:bldP spid="158" grpId="0" animBg="1"/>
      <p:bldP spid="159" grpId="0" animBg="1"/>
      <p:bldP spid="16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6406999" y="2236642"/>
            <a:ext cx="5667267" cy="4408157"/>
          </a:xfrm>
          <a:prstGeom prst="rect">
            <a:avLst/>
          </a:prstGeom>
          <a:solidFill>
            <a:srgbClr val="02162E">
              <a:alpha val="45000"/>
            </a:srgbClr>
          </a:solidFill>
        </p:spPr>
        <p:txBody>
          <a:bodyPr wrap="none" lIns="186521" tIns="149217" rIns="186521" bIns="149217" rtlCol="0">
            <a:noAutofit/>
          </a:bodyPr>
          <a:lstStyle/>
          <a:p>
            <a:pPr defTabSz="932573">
              <a:lnSpc>
                <a:spcPct val="90000"/>
              </a:lnSpc>
              <a:spcAft>
                <a:spcPts val="612"/>
              </a:spcAft>
              <a:defRPr/>
            </a:pPr>
            <a:endParaRPr lang="en-US" sz="2040" kern="0" dirty="0">
              <a:gradFill>
                <a:gsLst>
                  <a:gs pos="2917">
                    <a:srgbClr val="FFFFFF"/>
                  </a:gs>
                  <a:gs pos="30000">
                    <a:srgbClr val="FFFFFF"/>
                  </a:gs>
                </a:gsLst>
                <a:lin ang="5400000" scaled="0"/>
              </a:gradFill>
              <a:latin typeface="Segoe UI"/>
            </a:endParaRPr>
          </a:p>
        </p:txBody>
      </p:sp>
      <p:sp>
        <p:nvSpPr>
          <p:cNvPr id="29" name="TextBox 28"/>
          <p:cNvSpPr txBox="1"/>
          <p:nvPr/>
        </p:nvSpPr>
        <p:spPr>
          <a:xfrm>
            <a:off x="487948" y="2236642"/>
            <a:ext cx="5181700" cy="4408157"/>
          </a:xfrm>
          <a:prstGeom prst="rect">
            <a:avLst/>
          </a:prstGeom>
          <a:solidFill>
            <a:srgbClr val="02162E">
              <a:alpha val="45000"/>
            </a:srgbClr>
          </a:solidFill>
        </p:spPr>
        <p:txBody>
          <a:bodyPr wrap="none" lIns="186521" tIns="149217" rIns="186521" bIns="149217" rtlCol="0">
            <a:noAutofit/>
          </a:bodyPr>
          <a:lstStyle/>
          <a:p>
            <a:pPr defTabSz="932573">
              <a:lnSpc>
                <a:spcPct val="90000"/>
              </a:lnSpc>
              <a:spcAft>
                <a:spcPts val="612"/>
              </a:spcAft>
              <a:defRPr/>
            </a:pPr>
            <a:endParaRPr lang="en-US" sz="2040" kern="0" dirty="0">
              <a:gradFill>
                <a:gsLst>
                  <a:gs pos="2917">
                    <a:srgbClr val="FFFFFF"/>
                  </a:gs>
                  <a:gs pos="30000">
                    <a:srgbClr val="FFFFFF"/>
                  </a:gs>
                </a:gsLst>
                <a:lin ang="5400000" scaled="0"/>
              </a:gradFill>
              <a:latin typeface="Segoe UI"/>
            </a:endParaRPr>
          </a:p>
        </p:txBody>
      </p:sp>
      <p:sp>
        <p:nvSpPr>
          <p:cNvPr id="115" name="Title 1"/>
          <p:cNvSpPr>
            <a:spLocks noGrp="1"/>
          </p:cNvSpPr>
          <p:nvPr>
            <p:ph type="title"/>
          </p:nvPr>
        </p:nvSpPr>
        <p:spPr/>
        <p:txBody>
          <a:bodyPr/>
          <a:lstStyle/>
          <a:p>
            <a:r>
              <a:rPr lang="en-US" sz="4080" dirty="0"/>
              <a:t>https://azure.microsoft.com/solutions/iot-suite/</a:t>
            </a:r>
          </a:p>
        </p:txBody>
      </p:sp>
      <p:sp>
        <p:nvSpPr>
          <p:cNvPr id="62" name="TextBox 61"/>
          <p:cNvSpPr txBox="1"/>
          <p:nvPr/>
        </p:nvSpPr>
        <p:spPr>
          <a:xfrm>
            <a:off x="6406998" y="1530550"/>
            <a:ext cx="5762093" cy="589485"/>
          </a:xfrm>
          <a:prstGeom prst="rect">
            <a:avLst/>
          </a:prstGeom>
          <a:solidFill>
            <a:srgbClr val="0070C0">
              <a:alpha val="45000"/>
            </a:srgbClr>
          </a:solidFill>
          <a:ln>
            <a:solidFill>
              <a:srgbClr val="02162E"/>
            </a:solidFill>
          </a:ln>
        </p:spPr>
        <p:txBody>
          <a:bodyPr wrap="none" lIns="186521" tIns="149217" rIns="186521" bIns="149217" rtlCol="0">
            <a:spAutoFit/>
          </a:bodyPr>
          <a:lstStyle/>
          <a:p>
            <a:pPr defTabSz="932573">
              <a:lnSpc>
                <a:spcPct val="90000"/>
              </a:lnSpc>
              <a:spcAft>
                <a:spcPts val="612"/>
              </a:spcAft>
              <a:defRPr/>
            </a:pPr>
            <a:r>
              <a:rPr lang="en-US" sz="2040" kern="0" dirty="0">
                <a:gradFill>
                  <a:gsLst>
                    <a:gs pos="2917">
                      <a:srgbClr val="FFFFFF"/>
                    </a:gs>
                    <a:gs pos="30000">
                      <a:srgbClr val="FFFFFF"/>
                    </a:gs>
                  </a:gsLst>
                  <a:lin ang="5400000" scaled="0"/>
                </a:gradFill>
                <a:latin typeface="Segoe UI"/>
              </a:rPr>
              <a:t>Finish with your Internet of Things application</a:t>
            </a:r>
          </a:p>
        </p:txBody>
      </p:sp>
      <p:sp>
        <p:nvSpPr>
          <p:cNvPr id="66" name="TextBox 65"/>
          <p:cNvSpPr txBox="1"/>
          <p:nvPr/>
        </p:nvSpPr>
        <p:spPr>
          <a:xfrm>
            <a:off x="487948" y="1530550"/>
            <a:ext cx="5268349" cy="589485"/>
          </a:xfrm>
          <a:prstGeom prst="rect">
            <a:avLst/>
          </a:prstGeom>
          <a:solidFill>
            <a:srgbClr val="0070C0">
              <a:alpha val="45000"/>
            </a:srgbClr>
          </a:solidFill>
          <a:ln>
            <a:solidFill>
              <a:srgbClr val="02162E"/>
            </a:solidFill>
          </a:ln>
        </p:spPr>
        <p:txBody>
          <a:bodyPr wrap="none" lIns="186521" tIns="149217" rIns="186521" bIns="149217" rtlCol="0">
            <a:spAutoFit/>
          </a:bodyPr>
          <a:lstStyle/>
          <a:p>
            <a:pPr defTabSz="932573">
              <a:lnSpc>
                <a:spcPct val="90000"/>
              </a:lnSpc>
              <a:spcAft>
                <a:spcPts val="612"/>
              </a:spcAft>
              <a:defRPr/>
            </a:pPr>
            <a:r>
              <a:rPr lang="en-US" sz="2040" kern="0" dirty="0">
                <a:gradFill>
                  <a:gsLst>
                    <a:gs pos="2917">
                      <a:srgbClr val="FFFFFF"/>
                    </a:gs>
                    <a:gs pos="30000">
                      <a:srgbClr val="FFFFFF"/>
                    </a:gs>
                  </a:gsLst>
                  <a:lin ang="5400000" scaled="0"/>
                </a:gradFill>
                <a:latin typeface="Segoe UI"/>
              </a:rPr>
              <a:t>Start quickly with preconfigured solutions</a:t>
            </a:r>
          </a:p>
        </p:txBody>
      </p:sp>
      <p:sp>
        <p:nvSpPr>
          <p:cNvPr id="70" name="Rectangle 69"/>
          <p:cNvSpPr/>
          <p:nvPr/>
        </p:nvSpPr>
        <p:spPr bwMode="auto">
          <a:xfrm>
            <a:off x="1167746" y="5589441"/>
            <a:ext cx="3430327" cy="620855"/>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Modify existing rules and alerts</a:t>
            </a:r>
          </a:p>
        </p:txBody>
      </p:sp>
      <p:sp>
        <p:nvSpPr>
          <p:cNvPr id="71" name="Oval 70"/>
          <p:cNvSpPr/>
          <p:nvPr/>
        </p:nvSpPr>
        <p:spPr bwMode="auto">
          <a:xfrm>
            <a:off x="7060837" y="5321075"/>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2" name="Rectangle 71"/>
          <p:cNvSpPr/>
          <p:nvPr/>
        </p:nvSpPr>
        <p:spPr bwMode="auto">
          <a:xfrm>
            <a:off x="7250743" y="5133505"/>
            <a:ext cx="4330650"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Fine-tuned to specific assets and processes</a:t>
            </a:r>
          </a:p>
        </p:txBody>
      </p:sp>
      <p:sp>
        <p:nvSpPr>
          <p:cNvPr id="73" name="Rectangle 72"/>
          <p:cNvSpPr/>
          <p:nvPr/>
        </p:nvSpPr>
        <p:spPr bwMode="auto">
          <a:xfrm>
            <a:off x="7250742" y="6109680"/>
            <a:ext cx="3301223"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Integrate with back-end systems</a:t>
            </a:r>
          </a:p>
        </p:txBody>
      </p:sp>
      <p:sp>
        <p:nvSpPr>
          <p:cNvPr id="74" name="Rectangle 73"/>
          <p:cNvSpPr/>
          <p:nvPr/>
        </p:nvSpPr>
        <p:spPr bwMode="auto">
          <a:xfrm>
            <a:off x="7236152" y="5620085"/>
            <a:ext cx="4574041" cy="559562"/>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Highly visual for your real-time operational data</a:t>
            </a:r>
          </a:p>
        </p:txBody>
      </p:sp>
      <p:sp>
        <p:nvSpPr>
          <p:cNvPr id="75" name="Oval 74"/>
          <p:cNvSpPr/>
          <p:nvPr/>
        </p:nvSpPr>
        <p:spPr bwMode="auto">
          <a:xfrm>
            <a:off x="7060837" y="5807656"/>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6" name="Oval 75"/>
          <p:cNvSpPr/>
          <p:nvPr/>
        </p:nvSpPr>
        <p:spPr bwMode="auto">
          <a:xfrm>
            <a:off x="7060837" y="6297251"/>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7" name="Oval 76"/>
          <p:cNvSpPr/>
          <p:nvPr/>
        </p:nvSpPr>
        <p:spPr bwMode="auto">
          <a:xfrm>
            <a:off x="901575" y="5321075"/>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78" name="Rectangle 77"/>
          <p:cNvSpPr/>
          <p:nvPr/>
        </p:nvSpPr>
        <p:spPr bwMode="auto">
          <a:xfrm>
            <a:off x="1153158" y="5156683"/>
            <a:ext cx="3825774" cy="513210"/>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Get started in minutes</a:t>
            </a:r>
          </a:p>
        </p:txBody>
      </p:sp>
      <p:sp>
        <p:nvSpPr>
          <p:cNvPr id="79" name="Oval 78"/>
          <p:cNvSpPr/>
          <p:nvPr/>
        </p:nvSpPr>
        <p:spPr bwMode="auto">
          <a:xfrm>
            <a:off x="887586" y="5807656"/>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80" name="Oval 79"/>
          <p:cNvSpPr/>
          <p:nvPr/>
        </p:nvSpPr>
        <p:spPr bwMode="auto">
          <a:xfrm>
            <a:off x="894005" y="6297251"/>
            <a:ext cx="184425" cy="184425"/>
          </a:xfrm>
          <a:prstGeom prst="ellipse">
            <a:avLst/>
          </a:prstGeom>
          <a:solidFill>
            <a:srgbClr val="CDF4FF">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51005"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81" name="Rectangle 80"/>
          <p:cNvSpPr/>
          <p:nvPr/>
        </p:nvSpPr>
        <p:spPr bwMode="auto">
          <a:xfrm>
            <a:off x="1153158" y="6079036"/>
            <a:ext cx="4663995" cy="620855"/>
          </a:xfrm>
          <a:prstGeom prst="rect">
            <a:avLst/>
          </a:prstGeom>
          <a:noFill/>
          <a:ln w="10795" cap="flat" cmpd="sng" algn="ctr">
            <a:noFill/>
            <a:prstDash val="solid"/>
            <a:headEnd type="none" w="med" len="med"/>
            <a:tailEnd type="none" w="med" len="med"/>
          </a:ln>
          <a:effectLst/>
        </p:spPr>
        <p:txBody>
          <a:bodyPr vert="horz" wrap="square" lIns="93260" tIns="47565" rIns="93260" bIns="47565" numCol="1" rtlCol="0" anchor="ctr" anchorCtr="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58286" lvl="1" defTabSz="466287">
              <a:spcBef>
                <a:spcPts val="306"/>
              </a:spcBef>
              <a:defRPr/>
            </a:pPr>
            <a:r>
              <a:rPr lang="en-US" sz="1428" dirty="0">
                <a:solidFill>
                  <a:srgbClr val="FFFFFF"/>
                </a:solidFill>
                <a:latin typeface="Segoe UI Light"/>
              </a:rPr>
              <a:t>Add your devices and begin tailor to your needs</a:t>
            </a:r>
          </a:p>
        </p:txBody>
      </p:sp>
      <p:sp>
        <p:nvSpPr>
          <p:cNvPr id="82" name="Right Arrow 81"/>
          <p:cNvSpPr/>
          <p:nvPr/>
        </p:nvSpPr>
        <p:spPr bwMode="auto">
          <a:xfrm>
            <a:off x="5727459" y="3758614"/>
            <a:ext cx="509732" cy="1104939"/>
          </a:xfrm>
          <a:prstGeom prst="rightArrow">
            <a:avLst>
              <a:gd name="adj1" fmla="val 100000"/>
              <a:gd name="adj2" fmla="val 79723"/>
            </a:avLst>
          </a:prstGeom>
          <a:solidFill>
            <a:srgbClr val="00BCF2">
              <a:alpha val="45098"/>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6835" y="2501711"/>
            <a:ext cx="3868279" cy="2631795"/>
          </a:xfrm>
          <a:prstGeom prst="rect">
            <a:avLst/>
          </a:prstGeom>
        </p:spPr>
      </p:pic>
      <p:pic>
        <p:nvPicPr>
          <p:cNvPr id="65" name="Picture 64"/>
          <p:cNvPicPr>
            <a:picLocks noChangeAspect="1" noChangeArrowheads="1"/>
          </p:cNvPicPr>
          <p:nvPr/>
        </p:nvPicPr>
        <p:blipFill rotWithShape="1">
          <a:blip r:embed="rId4">
            <a:extLst>
              <a:ext uri="{28A0092B-C50C-407E-A947-70E740481C1C}">
                <a14:useLocalDpi xmlns:a14="http://schemas.microsoft.com/office/drawing/2010/main" val="0"/>
              </a:ext>
            </a:extLst>
          </a:blip>
          <a:srcRect l="22838" r="53325"/>
          <a:stretch/>
        </p:blipFill>
        <p:spPr bwMode="auto">
          <a:xfrm>
            <a:off x="7205263" y="2665268"/>
            <a:ext cx="3586234" cy="2350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654" y="2501711"/>
            <a:ext cx="3868279" cy="2631795"/>
          </a:xfrm>
          <a:prstGeom prst="rect">
            <a:avLst/>
          </a:prstGeom>
        </p:spPr>
      </p:pic>
      <p:pic>
        <p:nvPicPr>
          <p:cNvPr id="5123" name="Picture 3" descr="image00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8" t="420" r="23796"/>
          <a:stretch/>
        </p:blipFill>
        <p:spPr bwMode="auto">
          <a:xfrm>
            <a:off x="1322072" y="2666110"/>
            <a:ext cx="3438974" cy="2302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744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5123"/>
                                        </p:tgtEl>
                                        <p:attrNameLst>
                                          <p:attrName>style.visibility</p:attrName>
                                        </p:attrNameLst>
                                      </p:cBhvr>
                                      <p:to>
                                        <p:strVal val="visible"/>
                                      </p:to>
                                    </p:set>
                                    <p:animEffect transition="in" filter="fade">
                                      <p:cBhvr>
                                        <p:cTn id="25" dur="500"/>
                                        <p:tgtEl>
                                          <p:spTgt spid="5123"/>
                                        </p:tgtEl>
                                      </p:cBhvr>
                                    </p:animEffect>
                                  </p:childTnLst>
                                </p:cTn>
                              </p:par>
                              <p:par>
                                <p:cTn id="26" presetID="10"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fade">
                                      <p:cBhvr>
                                        <p:cTn id="34" dur="500"/>
                                        <p:tgtEl>
                                          <p:spTgt spid="8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500"/>
                                        <p:tgtEl>
                                          <p:spTgt spid="82"/>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fade">
                                      <p:cBhvr>
                                        <p:cTn id="51" dur="500"/>
                                        <p:tgtEl>
                                          <p:spTgt spid="7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fade">
                                      <p:cBhvr>
                                        <p:cTn id="60" dur="500"/>
                                        <p:tgtEl>
                                          <p:spTgt spid="7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par>
                                <p:cTn id="67" presetID="10"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62" grpId="0" animBg="1"/>
      <p:bldP spid="66" grpId="0" animBg="1"/>
      <p:bldP spid="70" grpId="0"/>
      <p:bldP spid="71" grpId="0" animBg="1"/>
      <p:bldP spid="72" grpId="0"/>
      <p:bldP spid="73" grpId="0"/>
      <p:bldP spid="74" grpId="0"/>
      <p:bldP spid="75" grpId="0" animBg="1"/>
      <p:bldP spid="76" grpId="0" animBg="1"/>
      <p:bldP spid="77" grpId="0" animBg="1"/>
      <p:bldP spid="78" grpId="0"/>
      <p:bldP spid="79" grpId="0" animBg="1"/>
      <p:bldP spid="80" grpId="0" animBg="1"/>
      <p:bldP spid="81" grpId="0"/>
      <p:bldP spid="8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x</a:t>
            </a:r>
          </a:p>
        </p:txBody>
      </p:sp>
    </p:spTree>
    <p:extLst>
      <p:ext uri="{BB962C8B-B14F-4D97-AF65-F5344CB8AC3E}">
        <p14:creationId xmlns:p14="http://schemas.microsoft.com/office/powerpoint/2010/main" val="767386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IoT Lab modules</a:t>
            </a:r>
          </a:p>
        </p:txBody>
      </p:sp>
      <p:sp>
        <p:nvSpPr>
          <p:cNvPr id="5" name="Text Placeholder 6"/>
          <p:cNvSpPr txBox="1">
            <a:spLocks/>
          </p:cNvSpPr>
          <p:nvPr/>
        </p:nvSpPr>
        <p:spPr>
          <a:xfrm>
            <a:off x="365760" y="17923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 </a:t>
            </a:r>
          </a:p>
        </p:txBody>
      </p:sp>
      <p:sp>
        <p:nvSpPr>
          <p:cNvPr id="6" name="Text Placeholder 6"/>
          <p:cNvSpPr txBox="1">
            <a:spLocks/>
          </p:cNvSpPr>
          <p:nvPr/>
        </p:nvSpPr>
        <p:spPr>
          <a:xfrm>
            <a:off x="518160" y="19447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200" dirty="0"/>
          </a:p>
        </p:txBody>
      </p:sp>
      <p:sp>
        <p:nvSpPr>
          <p:cNvPr id="8" name="Rectangle 7"/>
          <p:cNvSpPr/>
          <p:nvPr/>
        </p:nvSpPr>
        <p:spPr bwMode="auto">
          <a:xfrm>
            <a:off x="1965960" y="1792348"/>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Windows 10 IoT Core on the Raspberry Pi 3</a:t>
            </a:r>
          </a:p>
        </p:txBody>
      </p:sp>
      <p:sp>
        <p:nvSpPr>
          <p:cNvPr id="9" name="Rectangle 8"/>
          <p:cNvSpPr/>
          <p:nvPr/>
        </p:nvSpPr>
        <p:spPr bwMode="auto">
          <a:xfrm>
            <a:off x="808037" y="1792347"/>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a:t>
            </a:r>
          </a:p>
        </p:txBody>
      </p:sp>
      <p:sp>
        <p:nvSpPr>
          <p:cNvPr id="11" name="Rectangle 10"/>
          <p:cNvSpPr/>
          <p:nvPr/>
        </p:nvSpPr>
        <p:spPr bwMode="auto">
          <a:xfrm>
            <a:off x="1965960" y="29877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Microsoft Azure IoT</a:t>
            </a:r>
          </a:p>
        </p:txBody>
      </p:sp>
      <p:sp>
        <p:nvSpPr>
          <p:cNvPr id="12" name="Rectangle 11"/>
          <p:cNvSpPr/>
          <p:nvPr/>
        </p:nvSpPr>
        <p:spPr bwMode="auto">
          <a:xfrm>
            <a:off x="808037" y="2983785"/>
            <a:ext cx="1066800" cy="1066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2</a:t>
            </a:r>
          </a:p>
        </p:txBody>
      </p:sp>
      <p:sp>
        <p:nvSpPr>
          <p:cNvPr id="13" name="Rectangle 12"/>
          <p:cNvSpPr/>
          <p:nvPr/>
        </p:nvSpPr>
        <p:spPr bwMode="auto">
          <a:xfrm>
            <a:off x="1965960" y="41713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how to connect Windows 10 IoT Core with Microsoft Azure</a:t>
            </a:r>
          </a:p>
        </p:txBody>
      </p:sp>
      <p:sp>
        <p:nvSpPr>
          <p:cNvPr id="14" name="Rectangle 13"/>
          <p:cNvSpPr/>
          <p:nvPr/>
        </p:nvSpPr>
        <p:spPr bwMode="auto">
          <a:xfrm>
            <a:off x="808037" y="4175223"/>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p:cNvSpPr/>
          <p:nvPr/>
        </p:nvSpPr>
        <p:spPr bwMode="auto">
          <a:xfrm>
            <a:off x="1963061" y="5366662"/>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Concurrent Open Hack</a:t>
            </a:r>
          </a:p>
        </p:txBody>
      </p:sp>
      <p:sp>
        <p:nvSpPr>
          <p:cNvPr id="16" name="Rectangle 15"/>
          <p:cNvSpPr/>
          <p:nvPr/>
        </p:nvSpPr>
        <p:spPr bwMode="auto">
          <a:xfrm>
            <a:off x="805138" y="5366661"/>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4</a:t>
            </a:r>
          </a:p>
        </p:txBody>
      </p:sp>
    </p:spTree>
    <p:extLst>
      <p:ext uri="{BB962C8B-B14F-4D97-AF65-F5344CB8AC3E}">
        <p14:creationId xmlns:p14="http://schemas.microsoft.com/office/powerpoint/2010/main" val="156772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Lab</a:t>
            </a:r>
            <a:endParaRPr lang="en-US" dirty="0"/>
          </a:p>
        </p:txBody>
      </p:sp>
      <p:sp>
        <p:nvSpPr>
          <p:cNvPr id="7" name="Text Placeholder 6"/>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6810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5531555"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Checkpoint 1</a:t>
            </a:r>
          </a:p>
        </p:txBody>
      </p:sp>
      <p:pic>
        <p:nvPicPr>
          <p:cNvPr id="4" name="Picture Placeholder 3"/>
          <p:cNvPicPr>
            <a:picLocks noGrp="1" noChangeAspect="1"/>
          </p:cNvPicPr>
          <p:nvPr>
            <p:ph type="pic" sz="quarter" idx="10"/>
          </p:nvPr>
        </p:nvPicPr>
        <p:blipFill>
          <a:blip r:embed="rId3"/>
          <a:srcRect l="20269" r="20269"/>
          <a:stretch>
            <a:fillRect/>
          </a:stretch>
        </p:blipFill>
        <p:spPr>
          <a:xfrm>
            <a:off x="6219825" y="-2522538"/>
            <a:ext cx="10604816" cy="11929110"/>
          </a:xfrm>
        </p:spPr>
      </p:pic>
    </p:spTree>
    <p:extLst>
      <p:ext uri="{BB962C8B-B14F-4D97-AF65-F5344CB8AC3E}">
        <p14:creationId xmlns:p14="http://schemas.microsoft.com/office/powerpoint/2010/main" val="1507132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1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5531555"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74639" y="1241426"/>
            <a:ext cx="5486399" cy="1098762"/>
          </a:xfrm>
        </p:spPr>
        <p:txBody>
          <a:bodyPr/>
          <a:lstStyle/>
          <a:p>
            <a:r>
              <a:rPr lang="en-US" dirty="0"/>
              <a:t>Checkpoint 2</a:t>
            </a:r>
          </a:p>
        </p:txBody>
      </p:sp>
      <p:pic>
        <p:nvPicPr>
          <p:cNvPr id="4" name="Picture Placeholder 3"/>
          <p:cNvPicPr>
            <a:picLocks noGrp="1" noChangeAspect="1"/>
          </p:cNvPicPr>
          <p:nvPr>
            <p:ph type="pic" sz="quarter" idx="10"/>
          </p:nvPr>
        </p:nvPicPr>
        <p:blipFill>
          <a:blip r:embed="rId3"/>
          <a:srcRect l="20269" r="20269"/>
          <a:stretch>
            <a:fillRect/>
          </a:stretch>
        </p:blipFill>
        <p:spPr>
          <a:xfrm>
            <a:off x="6219825" y="-2522538"/>
            <a:ext cx="10604816" cy="11929110"/>
          </a:xfrm>
        </p:spPr>
      </p:pic>
    </p:spTree>
    <p:extLst>
      <p:ext uri="{BB962C8B-B14F-4D97-AF65-F5344CB8AC3E}">
        <p14:creationId xmlns:p14="http://schemas.microsoft.com/office/powerpoint/2010/main" val="1111325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5531555"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74639" y="1241426"/>
            <a:ext cx="5486399" cy="1098762"/>
          </a:xfrm>
        </p:spPr>
        <p:txBody>
          <a:bodyPr/>
          <a:lstStyle/>
          <a:p>
            <a:r>
              <a:rPr lang="en-US" dirty="0"/>
              <a:t>Checkpoint 3</a:t>
            </a:r>
          </a:p>
        </p:txBody>
      </p:sp>
      <p:pic>
        <p:nvPicPr>
          <p:cNvPr id="4" name="Picture Placeholder 3"/>
          <p:cNvPicPr>
            <a:picLocks noGrp="1" noChangeAspect="1"/>
          </p:cNvPicPr>
          <p:nvPr>
            <p:ph type="pic" sz="quarter" idx="10"/>
          </p:nvPr>
        </p:nvPicPr>
        <p:blipFill>
          <a:blip r:embed="rId3"/>
          <a:srcRect l="20269" r="20269"/>
          <a:stretch>
            <a:fillRect/>
          </a:stretch>
        </p:blipFill>
        <p:spPr>
          <a:xfrm>
            <a:off x="6219825" y="-2522538"/>
            <a:ext cx="10604816" cy="11929110"/>
          </a:xfrm>
        </p:spPr>
      </p:pic>
    </p:spTree>
    <p:extLst>
      <p:ext uri="{BB962C8B-B14F-4D97-AF65-F5344CB8AC3E}">
        <p14:creationId xmlns:p14="http://schemas.microsoft.com/office/powerpoint/2010/main" val="1272897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5531555"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74639" y="1241426"/>
            <a:ext cx="5486399" cy="1098762"/>
          </a:xfrm>
        </p:spPr>
        <p:txBody>
          <a:bodyPr/>
          <a:lstStyle/>
          <a:p>
            <a:r>
              <a:rPr lang="en-US" dirty="0"/>
              <a:t>Wrap-up</a:t>
            </a:r>
          </a:p>
        </p:txBody>
      </p:sp>
      <p:pic>
        <p:nvPicPr>
          <p:cNvPr id="4" name="Picture Placeholder 3"/>
          <p:cNvPicPr>
            <a:picLocks noGrp="1" noChangeAspect="1"/>
          </p:cNvPicPr>
          <p:nvPr>
            <p:ph type="pic" sz="quarter" idx="10"/>
          </p:nvPr>
        </p:nvPicPr>
        <p:blipFill>
          <a:blip r:embed="rId3"/>
          <a:srcRect l="20269" r="20269"/>
          <a:stretch>
            <a:fillRect/>
          </a:stretch>
        </p:blipFill>
        <p:spPr>
          <a:xfrm>
            <a:off x="6219825" y="-2522538"/>
            <a:ext cx="10604816" cy="11929110"/>
          </a:xfrm>
        </p:spPr>
      </p:pic>
    </p:spTree>
    <p:extLst>
      <p:ext uri="{BB962C8B-B14F-4D97-AF65-F5344CB8AC3E}">
        <p14:creationId xmlns:p14="http://schemas.microsoft.com/office/powerpoint/2010/main" val="1397827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Where can I find imagery?</a:t>
            </a:r>
          </a:p>
        </p:txBody>
      </p:sp>
      <p:sp>
        <p:nvSpPr>
          <p:cNvPr id="9" name="Text Placeholder 1"/>
          <p:cNvSpPr txBox="1">
            <a:spLocks/>
          </p:cNvSpPr>
          <p:nvPr/>
        </p:nvSpPr>
        <p:spPr>
          <a:xfrm>
            <a:off x="5761039" y="1220151"/>
            <a:ext cx="5486400" cy="5477511"/>
          </a:xfrm>
          <a:prstGeom prst="rect">
            <a:avLst/>
          </a:prstGeom>
          <a:solidFill>
            <a:srgbClr val="F0F0F0"/>
          </a:solidFill>
        </p:spPr>
        <p:txBody>
          <a:bodyPr vert="horz" wrap="square" lIns="182880" tIns="146304" rIns="182880" bIns="146304" rtlCol="0" anchor="t" anchorCtr="0">
            <a:no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Arial" panose="020B0604020202020204" pitchFamily="34" charset="0"/>
              <a:buNone/>
              <a:tabLst/>
              <a:defRPr lang="en-US" sz="3600" kern="1200" spc="0" baseline="0" dirty="0" smtClean="0">
                <a:gradFill>
                  <a:gsLst>
                    <a:gs pos="1299">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200"/>
              </a:spcAft>
              <a:buClr>
                <a:srgbClr val="FFFFFF"/>
              </a:buClr>
            </a:pPr>
            <a:r>
              <a:rPr sz="2400" dirty="0">
                <a:gradFill>
                  <a:gsLst>
                    <a:gs pos="96970">
                      <a:srgbClr val="525252"/>
                    </a:gs>
                    <a:gs pos="82828">
                      <a:srgbClr val="525252"/>
                    </a:gs>
                  </a:gsLst>
                  <a:lin ang="5400000" scaled="0"/>
                </a:gradFill>
                <a:latin typeface="Segoe UI" panose="020B0502040204020203" pitchFamily="34" charset="0"/>
                <a:cs typeface="Segoe UI" panose="020B0502040204020203" pitchFamily="34" charset="0"/>
              </a:rPr>
              <a:t>Respect intellectual property rights</a:t>
            </a:r>
          </a:p>
          <a:p>
            <a:pPr indent="-241300">
              <a:buClr>
                <a:srgbClr val="FFFFFF"/>
              </a:buClr>
            </a:pPr>
            <a:r>
              <a:rPr sz="1800" dirty="0">
                <a:gradFill>
                  <a:gsLst>
                    <a:gs pos="96970">
                      <a:srgbClr val="525252"/>
                    </a:gs>
                    <a:gs pos="82828">
                      <a:srgbClr val="525252"/>
                    </a:gs>
                  </a:gsLst>
                  <a:lin ang="5400000" scaled="0"/>
                </a:gradFill>
                <a:latin typeface="Segoe UI"/>
              </a:rPr>
              <a:t>Photography and graphics used in presentations, for </a:t>
            </a:r>
            <a:r>
              <a:rPr sz="1800" b="1" dirty="0">
                <a:gradFill>
                  <a:gsLst>
                    <a:gs pos="96970">
                      <a:srgbClr val="525252"/>
                    </a:gs>
                    <a:gs pos="82828">
                      <a:srgbClr val="525252"/>
                    </a:gs>
                  </a:gsLst>
                  <a:lin ang="5400000" scaled="0"/>
                </a:gradFill>
                <a:latin typeface="Segoe UI"/>
              </a:rPr>
              <a:t>both internal and external audiences</a:t>
            </a:r>
            <a:r>
              <a:rPr sz="1800" dirty="0">
                <a:gradFill>
                  <a:gsLst>
                    <a:gs pos="96970">
                      <a:srgbClr val="525252"/>
                    </a:gs>
                    <a:gs pos="82828">
                      <a:srgbClr val="525252"/>
                    </a:gs>
                  </a:gsLst>
                  <a:lin ang="5400000" scaled="0"/>
                </a:gradFill>
                <a:latin typeface="Segoe UI"/>
              </a:rPr>
              <a:t>, must be owned by Microsoft or licensed appropriately. </a:t>
            </a:r>
          </a:p>
          <a:p>
            <a:r>
              <a:rPr sz="1800" dirty="0">
                <a:gradFill>
                  <a:gsLst>
                    <a:gs pos="96970">
                      <a:srgbClr val="525252"/>
                    </a:gs>
                    <a:gs pos="82828">
                      <a:srgbClr val="525252"/>
                    </a:gs>
                  </a:gsLst>
                  <a:lin ang="5400000" scaled="0"/>
                </a:gradFill>
                <a:latin typeface="Segoe UI"/>
                <a:cs typeface="Segoe UI" panose="020B0502040204020203" pitchFamily="34" charset="0"/>
              </a:rPr>
              <a:t>Microsoft has agreements in place with several stock providers. More information about approved stock providers and instructions for requesting licenses is available here: </a:t>
            </a:r>
            <a:r>
              <a:rPr lang="en-US" sz="1800" b="1" u="sng" dirty="0">
                <a:solidFill>
                  <a:schemeClr val="bg1">
                    <a:lumMod val="50000"/>
                  </a:schemeClr>
                </a:solidFill>
              </a:rPr>
              <a:t>https://microsoft.sharepoint.com/teams/MediaAcquisition/Pages/knowledgeBase.aspx </a:t>
            </a:r>
          </a:p>
          <a:p>
            <a:endParaRPr lang="en-US" sz="1400" b="1" u="sng" dirty="0">
              <a:solidFill>
                <a:schemeClr val="bg1">
                  <a:lumMod val="50000"/>
                </a:schemeClr>
              </a:solidFill>
            </a:endParaRPr>
          </a:p>
          <a:p>
            <a:r>
              <a:rPr sz="1800" b="1" dirty="0">
                <a:solidFill>
                  <a:srgbClr val="A80000"/>
                </a:solidFill>
                <a:latin typeface="Segoe UI"/>
                <a:cs typeface="Segoe UI" panose="020B0502040204020203" pitchFamily="34" charset="0"/>
              </a:rPr>
              <a:t>Avoid intellectual property theft: Do not use photos or graphics copied from the web </a:t>
            </a:r>
            <a:r>
              <a:rPr sz="1800" dirty="0">
                <a:solidFill>
                  <a:srgbClr val="A80000"/>
                </a:solidFill>
                <a:latin typeface="Segoe UI"/>
                <a:cs typeface="Segoe UI" panose="020B0502040204020203" pitchFamily="34" charset="0"/>
              </a:rPr>
              <a:t>in presentations. When in doubt, consult with LCA </a:t>
            </a:r>
            <a:r>
              <a:rPr sz="1800" dirty="0">
                <a:gradFill>
                  <a:gsLst>
                    <a:gs pos="82828">
                      <a:srgbClr val="000000"/>
                    </a:gs>
                    <a:gs pos="74242">
                      <a:srgbClr val="000000"/>
                    </a:gs>
                  </a:gsLst>
                  <a:lin ang="5400000" scaled="0"/>
                </a:gradFill>
                <a:latin typeface="Segoe UI"/>
                <a:hlinkClick r:id="rId2"/>
              </a:rPr>
              <a:t>http://lcaweb/CTP/Copyrights/Third-Party-Content-Use/Pages/default.aspx</a:t>
            </a:r>
            <a:endParaRPr sz="1800" dirty="0">
              <a:gradFill>
                <a:gsLst>
                  <a:gs pos="82828">
                    <a:srgbClr val="000000"/>
                  </a:gs>
                  <a:gs pos="74242">
                    <a:srgbClr val="000000"/>
                  </a:gs>
                </a:gsLst>
                <a:lin ang="5400000" scaled="0"/>
              </a:gradFill>
              <a:latin typeface="Segoe UI"/>
            </a:endParaRPr>
          </a:p>
        </p:txBody>
      </p:sp>
      <p:sp>
        <p:nvSpPr>
          <p:cNvPr id="5" name="Text Placeholder 1"/>
          <p:cNvSpPr txBox="1">
            <a:spLocks/>
          </p:cNvSpPr>
          <p:nvPr/>
        </p:nvSpPr>
        <p:spPr>
          <a:xfrm>
            <a:off x="274639" y="1212849"/>
            <a:ext cx="5486400" cy="5484813"/>
          </a:xfrm>
          <a:prstGeom prst="rect">
            <a:avLst/>
          </a:prstGeom>
          <a:solidFill>
            <a:srgbClr val="FFFFFF"/>
          </a:solidFill>
        </p:spPr>
        <p:txBody>
          <a:bodyPr vert="horz" wrap="square" lIns="182880" tIns="146304" rIns="182880" bIns="146304" rtlCol="0" anchor="t"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1200"/>
              </a:spcAft>
              <a:buSzTx/>
              <a:buFont typeface="Arial" pitchFamily="34" charset="0"/>
              <a:buNone/>
            </a:pPr>
            <a:r>
              <a:rPr lang="en-US" sz="2400" dirty="0">
                <a:gradFill>
                  <a:gsLst>
                    <a:gs pos="93939">
                      <a:srgbClr val="525252"/>
                    </a:gs>
                    <a:gs pos="74242">
                      <a:srgbClr val="525252"/>
                    </a:gs>
                  </a:gsLst>
                  <a:lin ang="5400000" scaled="0"/>
                </a:gradFill>
                <a:latin typeface="Segoe UI" panose="020B0502040204020203" pitchFamily="34" charset="0"/>
                <a:cs typeface="Segoe UI" panose="020B0502040204020203" pitchFamily="34" charset="0"/>
              </a:rPr>
              <a:t>A few great places to start…</a:t>
            </a:r>
          </a:p>
          <a:p>
            <a:pPr marL="0" lvl="1" indent="0">
              <a:spcBef>
                <a:spcPts val="0"/>
              </a:spcBef>
              <a:buFont typeface="Arial" pitchFamily="34" charset="0"/>
              <a:buNone/>
            </a:pPr>
            <a:r>
              <a:rPr lang="en-US" sz="1800" b="1" dirty="0">
                <a:gradFill>
                  <a:gsLst>
                    <a:gs pos="93939">
                      <a:srgbClr val="525252"/>
                    </a:gs>
                    <a:gs pos="74242">
                      <a:srgbClr val="525252"/>
                    </a:gs>
                  </a:gsLst>
                  <a:lin ang="5400000" scaled="0"/>
                </a:gradFill>
              </a:rPr>
              <a:t>Brand Central: </a:t>
            </a:r>
            <a:r>
              <a:rPr lang="en-US" sz="1800" dirty="0">
                <a:gradFill>
                  <a:gsLst>
                    <a:gs pos="93939">
                      <a:srgbClr val="525252"/>
                    </a:gs>
                    <a:gs pos="74242">
                      <a:srgbClr val="525252"/>
                    </a:gs>
                  </a:gsLst>
                  <a:lin ang="5400000" scaled="0"/>
                </a:gradFill>
              </a:rPr>
              <a:t>A resource for information on the Microsoft brand</a:t>
            </a:r>
          </a:p>
          <a:p>
            <a:pPr marL="0" lvl="1" indent="0">
              <a:spcBef>
                <a:spcPts val="0"/>
              </a:spcBef>
              <a:buFont typeface="Arial" pitchFamily="34" charset="0"/>
              <a:buNone/>
            </a:pPr>
            <a:r>
              <a:rPr lang="en-US" sz="1600" dirty="0">
                <a:gradFill>
                  <a:gsLst>
                    <a:gs pos="93939">
                      <a:srgbClr val="525252"/>
                    </a:gs>
                    <a:gs pos="74242">
                      <a:srgbClr val="525252"/>
                    </a:gs>
                  </a:gsLst>
                  <a:lin ang="5400000" scaled="0"/>
                </a:gradFill>
                <a:hlinkClick r:id="rId3"/>
              </a:rPr>
              <a:t>https://microsoft.sharepoint.com/teams/BrandCentral/</a:t>
            </a:r>
            <a:endParaRPr lang="en-US" sz="1600" dirty="0">
              <a:gradFill>
                <a:gsLst>
                  <a:gs pos="93939">
                    <a:srgbClr val="525252"/>
                  </a:gs>
                  <a:gs pos="74242">
                    <a:srgbClr val="525252"/>
                  </a:gs>
                </a:gsLst>
                <a:lin ang="5400000" scaled="0"/>
              </a:gradFill>
            </a:endParaRPr>
          </a:p>
          <a:p>
            <a:pPr marL="0" lvl="1" indent="0">
              <a:spcBef>
                <a:spcPts val="1200"/>
              </a:spcBef>
              <a:buFont typeface="Arial" pitchFamily="34" charset="0"/>
              <a:buNone/>
            </a:pPr>
            <a:r>
              <a:rPr lang="en-US" sz="1800" b="1" dirty="0">
                <a:gradFill>
                  <a:gsLst>
                    <a:gs pos="93939">
                      <a:srgbClr val="525252"/>
                    </a:gs>
                    <a:gs pos="74242">
                      <a:srgbClr val="525252"/>
                    </a:gs>
                  </a:gsLst>
                  <a:lin ang="5400000" scaled="0"/>
                </a:gradFill>
              </a:rPr>
              <a:t>Microsoft News Center</a:t>
            </a:r>
            <a:br>
              <a:rPr lang="en-US" sz="1800" dirty="0">
                <a:gradFill>
                  <a:gsLst>
                    <a:gs pos="93939">
                      <a:srgbClr val="525252"/>
                    </a:gs>
                    <a:gs pos="74242">
                      <a:srgbClr val="525252"/>
                    </a:gs>
                  </a:gsLst>
                  <a:lin ang="5400000" scaled="0"/>
                </a:gradFill>
              </a:rPr>
            </a:br>
            <a:r>
              <a:rPr lang="en-US" sz="1800" dirty="0">
                <a:gradFill>
                  <a:gsLst>
                    <a:gs pos="93939">
                      <a:srgbClr val="525252"/>
                    </a:gs>
                    <a:gs pos="74242">
                      <a:srgbClr val="525252"/>
                    </a:gs>
                  </a:gsLst>
                  <a:lin ang="5400000" scaled="0"/>
                </a:gradFill>
              </a:rPr>
              <a:t>A great place for the latest and greatest </a:t>
            </a:r>
          </a:p>
          <a:p>
            <a:pPr marL="0" lvl="1" indent="0">
              <a:buFont typeface="Arial" pitchFamily="34" charset="0"/>
              <a:buNone/>
            </a:pPr>
            <a:r>
              <a:rPr lang="en-US" sz="1600" dirty="0">
                <a:gradFill>
                  <a:gsLst>
                    <a:gs pos="74242">
                      <a:srgbClr val="FFFFFF"/>
                    </a:gs>
                    <a:gs pos="57000">
                      <a:srgbClr val="FFFFFF"/>
                    </a:gs>
                  </a:gsLst>
                  <a:lin ang="5400000" scaled="0"/>
                </a:gradFill>
                <a:hlinkClick r:id="rId4"/>
              </a:rPr>
              <a:t>www.microsoft.com/en-us/news</a:t>
            </a:r>
            <a:r>
              <a:rPr lang="en-US" sz="1600" dirty="0">
                <a:gradFill>
                  <a:gsLst>
                    <a:gs pos="74242">
                      <a:srgbClr val="FFFFFF"/>
                    </a:gs>
                    <a:gs pos="57000">
                      <a:srgbClr val="FFFFFF"/>
                    </a:gs>
                  </a:gsLst>
                  <a:lin ang="5400000" scaled="0"/>
                </a:gradFill>
              </a:rPr>
              <a:t> </a:t>
            </a:r>
          </a:p>
          <a:p>
            <a:pPr marL="0" lvl="1" indent="0">
              <a:spcBef>
                <a:spcPts val="1200"/>
              </a:spcBef>
              <a:buFont typeface="Arial" pitchFamily="34" charset="0"/>
              <a:buNone/>
            </a:pPr>
            <a:r>
              <a:rPr lang="en-US" sz="1800" b="1" dirty="0">
                <a:gradFill>
                  <a:gsLst>
                    <a:gs pos="93939">
                      <a:srgbClr val="525252"/>
                    </a:gs>
                    <a:gs pos="74242">
                      <a:srgbClr val="525252"/>
                    </a:gs>
                  </a:gsLst>
                  <a:lin ang="5400000" scaled="0"/>
                </a:gradFill>
              </a:rPr>
              <a:t>Xbox Wire Media Assets library</a:t>
            </a:r>
          </a:p>
          <a:p>
            <a:pPr marL="0" lvl="1" indent="0">
              <a:buFont typeface="Arial" pitchFamily="34" charset="0"/>
              <a:buNone/>
            </a:pPr>
            <a:r>
              <a:rPr lang="en-US" sz="1600" dirty="0">
                <a:gradFill>
                  <a:gsLst>
                    <a:gs pos="74242">
                      <a:srgbClr val="FFFFFF"/>
                    </a:gs>
                    <a:gs pos="57000">
                      <a:srgbClr val="FFFFFF"/>
                    </a:gs>
                  </a:gsLst>
                  <a:lin ang="5400000" scaled="0"/>
                </a:gradFill>
                <a:hlinkClick r:id="rId5"/>
              </a:rPr>
              <a:t>http://news.xbox.com/media/</a:t>
            </a:r>
            <a:endParaRPr lang="en-US" sz="1600" dirty="0">
              <a:gradFill>
                <a:gsLst>
                  <a:gs pos="74242">
                    <a:srgbClr val="FFFFFF"/>
                  </a:gs>
                  <a:gs pos="57000">
                    <a:srgbClr val="FFFFFF"/>
                  </a:gs>
                </a:gsLst>
                <a:lin ang="5400000" scaled="0"/>
              </a:gradFill>
            </a:endParaRPr>
          </a:p>
          <a:p>
            <a:pPr marL="0" lvl="1" indent="0">
              <a:spcBef>
                <a:spcPts val="1200"/>
              </a:spcBef>
              <a:buFont typeface="Arial" pitchFamily="34" charset="0"/>
              <a:buNone/>
            </a:pPr>
            <a:r>
              <a:rPr lang="en-US" sz="1800" b="1" dirty="0">
                <a:gradFill>
                  <a:gsLst>
                    <a:gs pos="93939">
                      <a:srgbClr val="525252"/>
                    </a:gs>
                    <a:gs pos="74242">
                      <a:srgbClr val="525252"/>
                    </a:gs>
                  </a:gsLst>
                  <a:lin ang="5400000" scaled="0"/>
                </a:gradFill>
              </a:rPr>
              <a:t>Featured Devices</a:t>
            </a:r>
            <a:r>
              <a:rPr lang="en-US" sz="1800" dirty="0">
                <a:gradFill>
                  <a:gsLst>
                    <a:gs pos="93939">
                      <a:srgbClr val="525252"/>
                    </a:gs>
                    <a:gs pos="74242">
                      <a:srgbClr val="525252"/>
                    </a:gs>
                  </a:gsLst>
                  <a:lin ang="5400000" scaled="0"/>
                </a:gradFill>
              </a:rPr>
              <a:t>: PC, tablet and phone hardware imagery and marketing materials </a:t>
            </a:r>
          </a:p>
          <a:p>
            <a:pPr marL="0" lvl="1" indent="0">
              <a:buFont typeface="Arial" pitchFamily="34" charset="0"/>
              <a:buNone/>
            </a:pPr>
            <a:r>
              <a:rPr lang="en-US" sz="1600" dirty="0">
                <a:gradFill>
                  <a:gsLst>
                    <a:gs pos="74242">
                      <a:srgbClr val="FFFFFF"/>
                    </a:gs>
                    <a:gs pos="57000">
                      <a:srgbClr val="FFFFFF"/>
                    </a:gs>
                  </a:gsLst>
                  <a:lin ang="5400000" scaled="0"/>
                </a:gradFill>
                <a:hlinkClick r:id="rId6"/>
              </a:rPr>
              <a:t>https://www.featureddevices.com/</a:t>
            </a:r>
            <a:r>
              <a:rPr lang="en-US" sz="1600" dirty="0">
                <a:gradFill>
                  <a:gsLst>
                    <a:gs pos="74242">
                      <a:srgbClr val="FFFFFF"/>
                    </a:gs>
                    <a:gs pos="57000">
                      <a:srgbClr val="FFFFFF"/>
                    </a:gs>
                  </a:gsLst>
                  <a:lin ang="5400000" scaled="0"/>
                </a:gradFill>
              </a:rPr>
              <a:t> </a:t>
            </a:r>
          </a:p>
          <a:p>
            <a:pPr marL="0" lvl="1" indent="0">
              <a:spcBef>
                <a:spcPts val="1200"/>
              </a:spcBef>
              <a:buFont typeface="Arial" pitchFamily="34" charset="0"/>
              <a:buNone/>
            </a:pPr>
            <a:r>
              <a:rPr lang="en-US" sz="1800" b="1" dirty="0">
                <a:gradFill>
                  <a:gsLst>
                    <a:gs pos="93939">
                      <a:srgbClr val="525252"/>
                    </a:gs>
                    <a:gs pos="74242">
                      <a:srgbClr val="525252"/>
                    </a:gs>
                  </a:gsLst>
                  <a:lin ang="5400000" scaled="0"/>
                </a:gradFill>
              </a:rPr>
              <a:t>Presentation Resources</a:t>
            </a:r>
            <a:r>
              <a:rPr lang="en-US" sz="1800" dirty="0">
                <a:gradFill>
                  <a:gsLst>
                    <a:gs pos="93939">
                      <a:srgbClr val="525252"/>
                    </a:gs>
                    <a:gs pos="74242">
                      <a:srgbClr val="525252"/>
                    </a:gs>
                  </a:gsLst>
                  <a:lin ang="5400000" scaled="0"/>
                </a:gradFill>
              </a:rPr>
              <a:t>: Presentation guidelines and PowerPoint templates </a:t>
            </a:r>
            <a:endParaRPr lang="en-US" sz="1600" dirty="0">
              <a:gradFill>
                <a:gsLst>
                  <a:gs pos="74242">
                    <a:srgbClr val="FFFFFF"/>
                  </a:gs>
                  <a:gs pos="57000">
                    <a:srgbClr val="FFFFFF"/>
                  </a:gs>
                </a:gsLst>
                <a:lin ang="5400000" scaled="0"/>
              </a:gradFill>
            </a:endParaRPr>
          </a:p>
          <a:p>
            <a:pPr marL="0" lvl="1" indent="0">
              <a:lnSpc>
                <a:spcPct val="100000"/>
              </a:lnSpc>
              <a:spcBef>
                <a:spcPts val="0"/>
              </a:spcBef>
              <a:buFont typeface="Arial" pitchFamily="34" charset="0"/>
              <a:buNone/>
            </a:pPr>
            <a:r>
              <a:rPr lang="en-US" sz="1600" dirty="0">
                <a:gradFill>
                  <a:gsLst>
                    <a:gs pos="93939">
                      <a:srgbClr val="525252"/>
                    </a:gs>
                    <a:gs pos="74242">
                      <a:srgbClr val="525252"/>
                    </a:gs>
                  </a:gsLst>
                  <a:lin ang="5400000" scaled="0"/>
                </a:gradFill>
                <a:hlinkClick r:id="rId7"/>
              </a:rPr>
              <a:t>https://microsoft.sharepoint.com/teams/BrandCentral/Pages/Presentations.aspx</a:t>
            </a:r>
            <a:endParaRPr lang="en-US" sz="1600" dirty="0">
              <a:gradFill>
                <a:gsLst>
                  <a:gs pos="93939">
                    <a:srgbClr val="525252"/>
                  </a:gs>
                  <a:gs pos="74242">
                    <a:srgbClr val="525252"/>
                  </a:gs>
                </a:gsLst>
                <a:lin ang="5400000" scaled="0"/>
              </a:gradFill>
            </a:endParaRPr>
          </a:p>
          <a:p>
            <a:pPr marL="0" lvl="1" indent="0">
              <a:lnSpc>
                <a:spcPct val="100000"/>
              </a:lnSpc>
              <a:spcBef>
                <a:spcPts val="1200"/>
              </a:spcBef>
              <a:buFont typeface="Arial" pitchFamily="34" charset="0"/>
              <a:buNone/>
            </a:pPr>
            <a:endParaRPr lang="en-US" sz="1800" dirty="0">
              <a:gradFill>
                <a:gsLst>
                  <a:gs pos="93939">
                    <a:srgbClr val="525252"/>
                  </a:gs>
                  <a:gs pos="74242">
                    <a:srgbClr val="525252"/>
                  </a:gs>
                </a:gsLst>
                <a:lin ang="5400000" scaled="0"/>
              </a:gradFill>
            </a:endParaRPr>
          </a:p>
        </p:txBody>
      </p:sp>
    </p:spTree>
    <p:extLst>
      <p:ext uri="{BB962C8B-B14F-4D97-AF65-F5344CB8AC3E}">
        <p14:creationId xmlns:p14="http://schemas.microsoft.com/office/powerpoint/2010/main" val="375277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Preferred text layout (no bullets)</a:t>
            </a:r>
            <a:endParaRPr lang="en-US" dirty="0"/>
          </a:p>
        </p:txBody>
      </p:sp>
      <p:sp>
        <p:nvSpPr>
          <p:cNvPr id="6" name="Text Placeholder 5"/>
          <p:cNvSpPr>
            <a:spLocks noGrp="1"/>
          </p:cNvSpPr>
          <p:nvPr>
            <p:ph type="body" sz="quarter" idx="10"/>
          </p:nvPr>
        </p:nvSpPr>
        <p:spPr/>
        <p:txBody>
          <a:bodyPr/>
          <a:lstStyle/>
          <a:p>
            <a:r>
              <a:rPr lang="en-US"/>
              <a:t>Main topic 1: size 40pt</a:t>
            </a:r>
          </a:p>
          <a:p>
            <a:pPr lvl="1"/>
            <a:r>
              <a:rPr lang="en-US"/>
              <a:t>Size 20pt for the subtopics</a:t>
            </a:r>
          </a:p>
          <a:p>
            <a:pPr lvl="1"/>
            <a:r>
              <a:rPr lang="en-US"/>
              <a:t>Size 20pt for the subtopics</a:t>
            </a:r>
          </a:p>
          <a:p>
            <a:r>
              <a:rPr lang="en-US"/>
              <a:t>Main topic 2: size 40pt</a:t>
            </a:r>
          </a:p>
          <a:p>
            <a:pPr lvl="1"/>
            <a:r>
              <a:rPr lang="en-US"/>
              <a:t>Size 20pt for the subtopics</a:t>
            </a:r>
          </a:p>
          <a:p>
            <a:pPr lvl="1"/>
            <a:r>
              <a:rPr lang="en-US"/>
              <a:t>Size 20pt for the subtopics</a:t>
            </a:r>
          </a:p>
          <a:p>
            <a:r>
              <a:rPr lang="en-US"/>
              <a:t>Main topic 3: size 40pt</a:t>
            </a:r>
          </a:p>
          <a:p>
            <a:pPr lvl="1"/>
            <a:r>
              <a:rPr lang="en-US"/>
              <a:t>Size 20pt for the subtopics</a:t>
            </a:r>
          </a:p>
          <a:p>
            <a:pPr lvl="1"/>
            <a:r>
              <a:rPr lang="en-US"/>
              <a:t>Size 20pt for the subtopics</a:t>
            </a:r>
            <a:endParaRPr lang="en-US" dirty="0"/>
          </a:p>
        </p:txBody>
      </p:sp>
    </p:spTree>
    <p:extLst>
      <p:ext uri="{BB962C8B-B14F-4D97-AF65-F5344CB8AC3E}">
        <p14:creationId xmlns:p14="http://schemas.microsoft.com/office/powerpoint/2010/main" val="410112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Preferred text layout (no bullets)</a:t>
            </a:r>
            <a:endParaRPr lang="en-US" dirty="0"/>
          </a:p>
        </p:txBody>
      </p:sp>
      <p:sp>
        <p:nvSpPr>
          <p:cNvPr id="6" name="Text Placeholder 5"/>
          <p:cNvSpPr>
            <a:spLocks noGrp="1"/>
          </p:cNvSpPr>
          <p:nvPr>
            <p:ph type="body" sz="quarter" idx="10"/>
          </p:nvPr>
        </p:nvSpPr>
        <p:spPr/>
        <p:txBody>
          <a:bodyPr/>
          <a:lstStyle/>
          <a:p>
            <a:r>
              <a:rPr lang="en-US"/>
              <a:t>Main topic 1: size 40pt</a:t>
            </a:r>
          </a:p>
          <a:p>
            <a:pPr lvl="1"/>
            <a:r>
              <a:rPr lang="en-US"/>
              <a:t>Size 20pt for the subtopics</a:t>
            </a:r>
          </a:p>
          <a:p>
            <a:pPr lvl="1"/>
            <a:r>
              <a:rPr lang="en-US"/>
              <a:t>Size 20pt for the subtopics</a:t>
            </a:r>
          </a:p>
          <a:p>
            <a:r>
              <a:rPr lang="en-US"/>
              <a:t>Main topic 2: size 40pt</a:t>
            </a:r>
          </a:p>
          <a:p>
            <a:pPr lvl="1"/>
            <a:r>
              <a:rPr lang="en-US"/>
              <a:t>Size 20pt for the subtopics</a:t>
            </a:r>
          </a:p>
          <a:p>
            <a:pPr lvl="1"/>
            <a:r>
              <a:rPr lang="en-US"/>
              <a:t>Size 20pt for the subtopics</a:t>
            </a:r>
          </a:p>
          <a:p>
            <a:r>
              <a:rPr lang="en-US"/>
              <a:t>Main topic 3: size 40pt</a:t>
            </a:r>
          </a:p>
          <a:p>
            <a:pPr lvl="1"/>
            <a:r>
              <a:rPr lang="en-US"/>
              <a:t>Size 20pt for the subtopics</a:t>
            </a:r>
          </a:p>
          <a:p>
            <a:pPr lvl="1"/>
            <a:r>
              <a:rPr lang="en-US"/>
              <a:t>Size 20pt for the subtopics</a:t>
            </a:r>
            <a:endParaRPr lang="en-US" dirty="0"/>
          </a:p>
        </p:txBody>
      </p:sp>
    </p:spTree>
    <p:extLst>
      <p:ext uri="{BB962C8B-B14F-4D97-AF65-F5344CB8AC3E}">
        <p14:creationId xmlns:p14="http://schemas.microsoft.com/office/powerpoint/2010/main" val="362425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Adjusting list levels</a:t>
            </a:r>
            <a:endParaRPr lang="en-US" dirty="0"/>
          </a:p>
        </p:txBody>
      </p:sp>
      <p:sp>
        <p:nvSpPr>
          <p:cNvPr id="6" name="Text Placeholder 5"/>
          <p:cNvSpPr>
            <a:spLocks noGrp="1"/>
          </p:cNvSpPr>
          <p:nvPr>
            <p:ph type="body" sz="quarter" idx="10"/>
          </p:nvPr>
        </p:nvSpPr>
        <p:spPr/>
        <p:txBody>
          <a:bodyPr/>
          <a:lstStyle/>
          <a:p>
            <a:r>
              <a:rPr lang="en-US"/>
              <a:t>Main topic 1: size 40pt</a:t>
            </a:r>
          </a:p>
          <a:p>
            <a:pPr lvl="1"/>
            <a:r>
              <a:rPr lang="en-US"/>
              <a:t>Size 20pt for the subtopics</a:t>
            </a:r>
          </a:p>
          <a:p>
            <a:pPr lvl="1"/>
            <a:r>
              <a:rPr lang="en-US"/>
              <a:t>Size 20pt for the subtopics</a:t>
            </a:r>
          </a:p>
          <a:p>
            <a:r>
              <a:rPr lang="en-US"/>
              <a:t>Main topic 2: size 40pt</a:t>
            </a:r>
          </a:p>
          <a:p>
            <a:pPr lvl="1"/>
            <a:r>
              <a:rPr lang="en-US"/>
              <a:t>Size 20pt for the subtopics</a:t>
            </a:r>
          </a:p>
          <a:p>
            <a:pPr lvl="1"/>
            <a:r>
              <a:rPr lang="en-US"/>
              <a:t>Size 20pt for the subtopics</a:t>
            </a:r>
          </a:p>
          <a:p>
            <a:r>
              <a:rPr lang="en-US"/>
              <a:t>Main topic 3: size 40pt</a:t>
            </a:r>
          </a:p>
          <a:p>
            <a:pPr lvl="1"/>
            <a:r>
              <a:rPr lang="en-US"/>
              <a:t>Size 20pt for the subtopics</a:t>
            </a:r>
          </a:p>
          <a:p>
            <a:pPr lvl="1"/>
            <a:r>
              <a:rPr lang="en-US"/>
              <a:t>Size 20pt for the subtopics</a:t>
            </a:r>
            <a:endParaRPr lang="en-US" dirty="0"/>
          </a:p>
        </p:txBody>
      </p:sp>
      <p:pic>
        <p:nvPicPr>
          <p:cNvPr id="1027" name="Picture 3"/>
          <p:cNvPicPr>
            <a:picLocks noChangeArrowheads="1"/>
          </p:cNvPicPr>
          <p:nvPr/>
        </p:nvPicPr>
        <p:blipFill>
          <a:blip r:embed="rId3">
            <a:extLst>
              <a:ext uri="{28A0092B-C50C-407E-A947-70E740481C1C}">
                <a14:useLocalDpi xmlns:a14="http://schemas.microsoft.com/office/drawing/2010/main"/>
              </a:ext>
            </a:extLst>
          </a:blip>
          <a:stretch>
            <a:fillRect/>
          </a:stretch>
        </p:blipFill>
        <p:spPr bwMode="auto">
          <a:xfrm>
            <a:off x="2012043" y="5310029"/>
            <a:ext cx="6264116" cy="1396294"/>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8501063" y="2765750"/>
            <a:ext cx="3663140" cy="39405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gradFill>
                  <a:gsLst>
                    <a:gs pos="3766">
                      <a:schemeClr val="bg1"/>
                    </a:gs>
                    <a:gs pos="8000">
                      <a:schemeClr val="bg1"/>
                    </a:gs>
                  </a:gsLst>
                  <a:lin ang="5400000" scaled="0"/>
                </a:gradFill>
                <a:ea typeface="Segoe UI" pitchFamily="34" charset="0"/>
                <a:cs typeface="Segoe UI" pitchFamily="34" charset="0"/>
              </a:rPr>
              <a:t>Use the “Decrease List Level” and “Increase List Level” tools on the Home Menu to change text levels.</a:t>
            </a:r>
          </a:p>
          <a:p>
            <a:pPr defTabSz="932472" fontAlgn="base">
              <a:spcBef>
                <a:spcPts val="612"/>
              </a:spcBef>
              <a:spcAft>
                <a:spcPct val="0"/>
              </a:spcAft>
            </a:pPr>
            <a:r>
              <a:rPr lang="en-US" sz="1400" dirty="0">
                <a:gradFill>
                  <a:gsLst>
                    <a:gs pos="3766">
                      <a:schemeClr val="bg1"/>
                    </a:gs>
                    <a:gs pos="8000">
                      <a:schemeClr val="bg1"/>
                    </a:gs>
                  </a:gsLst>
                  <a:lin ang="5400000" scaled="0"/>
                </a:gradFill>
                <a:ea typeface="Segoe UI" pitchFamily="34" charset="0"/>
                <a:cs typeface="Segoe UI" pitchFamily="34" charset="0"/>
              </a:rPr>
              <a:t>Try this:  </a:t>
            </a:r>
          </a:p>
          <a:p>
            <a:pPr marL="294732" indent="-239672" defTabSz="932472" fontAlgn="base">
              <a:spcBef>
                <a:spcPct val="0"/>
              </a:spcBef>
              <a:spcAft>
                <a:spcPct val="0"/>
              </a:spcAft>
              <a:buFont typeface="+mj-lt"/>
              <a:buAutoNum type="arabicPeriod"/>
            </a:pPr>
            <a:r>
              <a:rPr lang="en-US" sz="1400" dirty="0">
                <a:gradFill>
                  <a:gsLst>
                    <a:gs pos="3766">
                      <a:schemeClr val="bg1"/>
                    </a:gs>
                    <a:gs pos="8000">
                      <a:schemeClr val="bg1"/>
                    </a:gs>
                  </a:gsLst>
                  <a:lin ang="5400000" scaled="0"/>
                </a:gradFill>
                <a:ea typeface="Segoe UI" pitchFamily="34" charset="0"/>
                <a:cs typeface="Segoe UI" pitchFamily="34" charset="0"/>
              </a:rPr>
              <a:t>Place your cursor in any row of text to the left that says “Size 20pt for subtopics”</a:t>
            </a:r>
          </a:p>
          <a:p>
            <a:pPr marL="294732" indent="-239672" defTabSz="932472" fontAlgn="base">
              <a:spcBef>
                <a:spcPct val="0"/>
              </a:spcBef>
              <a:spcAft>
                <a:spcPct val="0"/>
              </a:spcAft>
              <a:buFont typeface="+mj-lt"/>
              <a:buAutoNum type="arabicPeriod"/>
            </a:pPr>
            <a:r>
              <a:rPr lang="en-US" sz="1400" dirty="0">
                <a:gradFill>
                  <a:gsLst>
                    <a:gs pos="3766">
                      <a:schemeClr val="bg1"/>
                    </a:gs>
                    <a:gs pos="8000">
                      <a:schemeClr val="bg1"/>
                    </a:gs>
                  </a:gsLst>
                  <a:lin ang="5400000" scaled="0"/>
                </a:gradFill>
                <a:ea typeface="Segoe UI" pitchFamily="34" charset="0"/>
                <a:cs typeface="Segoe UI" pitchFamily="34" charset="0"/>
              </a:rPr>
              <a:t>Next click the Home tab, and then on the “</a:t>
            </a:r>
            <a:r>
              <a:rPr lang="en-US" sz="1400" u="sng" dirty="0">
                <a:gradFill>
                  <a:gsLst>
                    <a:gs pos="3766">
                      <a:schemeClr val="bg1"/>
                    </a:gs>
                    <a:gs pos="8000">
                      <a:schemeClr val="bg1"/>
                    </a:gs>
                  </a:gsLst>
                  <a:lin ang="5400000" scaled="0"/>
                </a:gradFill>
                <a:ea typeface="Segoe UI" pitchFamily="34" charset="0"/>
                <a:cs typeface="Segoe UI" pitchFamily="34" charset="0"/>
              </a:rPr>
              <a:t>Decrease List level</a:t>
            </a:r>
            <a:r>
              <a:rPr lang="en-US" sz="1400" dirty="0">
                <a:gradFill>
                  <a:gsLst>
                    <a:gs pos="3766">
                      <a:schemeClr val="bg1"/>
                    </a:gs>
                    <a:gs pos="8000">
                      <a:schemeClr val="bg1"/>
                    </a:gs>
                  </a:gsLst>
                  <a:lin ang="5400000" scaled="0"/>
                </a:gradFill>
                <a:ea typeface="Segoe UI" pitchFamily="34" charset="0"/>
                <a:cs typeface="Segoe UI" pitchFamily="34" charset="0"/>
              </a:rPr>
              <a:t>” tool. Notice how the line moves up one level.</a:t>
            </a:r>
          </a:p>
          <a:p>
            <a:pPr marL="294732" indent="-239672" defTabSz="932472" fontAlgn="base">
              <a:spcBef>
                <a:spcPct val="0"/>
              </a:spcBef>
              <a:spcAft>
                <a:spcPct val="0"/>
              </a:spcAft>
              <a:buFont typeface="+mj-lt"/>
              <a:buAutoNum type="arabicPeriod"/>
            </a:pPr>
            <a:r>
              <a:rPr lang="en-US" sz="1400" dirty="0">
                <a:gradFill>
                  <a:gsLst>
                    <a:gs pos="3766">
                      <a:schemeClr val="bg1"/>
                    </a:gs>
                    <a:gs pos="8000">
                      <a:schemeClr val="bg1"/>
                    </a:gs>
                  </a:gsLst>
                  <a:lin ang="5400000" scaled="0"/>
                </a:gradFill>
                <a:ea typeface="Segoe UI" pitchFamily="34" charset="0"/>
                <a:cs typeface="Segoe UI" pitchFamily="34" charset="0"/>
              </a:rPr>
              <a:t>Now try placing your cursor in one of the  “Main topic…” lines of text. Click the “</a:t>
            </a:r>
            <a:r>
              <a:rPr lang="en-US" sz="1400" u="sng" dirty="0">
                <a:gradFill>
                  <a:gsLst>
                    <a:gs pos="3766">
                      <a:schemeClr val="bg1"/>
                    </a:gs>
                    <a:gs pos="8000">
                      <a:schemeClr val="bg1"/>
                    </a:gs>
                  </a:gsLst>
                  <a:lin ang="5400000" scaled="0"/>
                </a:gradFill>
                <a:ea typeface="Segoe UI" pitchFamily="34" charset="0"/>
                <a:cs typeface="Segoe UI" pitchFamily="34" charset="0"/>
              </a:rPr>
              <a:t>Increase List Level</a:t>
            </a:r>
            <a:r>
              <a:rPr lang="en-US" sz="1400" dirty="0">
                <a:gradFill>
                  <a:gsLst>
                    <a:gs pos="3766">
                      <a:schemeClr val="bg1"/>
                    </a:gs>
                    <a:gs pos="8000">
                      <a:schemeClr val="bg1"/>
                    </a:gs>
                  </a:gsLst>
                  <a:lin ang="5400000" scaled="0"/>
                </a:gradFill>
                <a:ea typeface="Segoe UI" pitchFamily="34" charset="0"/>
                <a:cs typeface="Segoe UI" pitchFamily="34" charset="0"/>
              </a:rPr>
              <a:t>” tool and see how the text is pushed in one level</a:t>
            </a:r>
          </a:p>
          <a:p>
            <a:pPr defTabSz="932472" fontAlgn="base">
              <a:spcBef>
                <a:spcPts val="612"/>
              </a:spcBef>
              <a:spcAft>
                <a:spcPct val="0"/>
              </a:spcAft>
            </a:pPr>
            <a:r>
              <a:rPr lang="en-US" sz="1400" dirty="0">
                <a:gradFill>
                  <a:gsLst>
                    <a:gs pos="3766">
                      <a:schemeClr val="bg1"/>
                    </a:gs>
                    <a:gs pos="8000">
                      <a:schemeClr val="bg1"/>
                    </a:gs>
                  </a:gsLst>
                  <a:lin ang="5400000" scaled="0"/>
                </a:gradFill>
                <a:ea typeface="Segoe UI" pitchFamily="34" charset="0"/>
                <a:cs typeface="Segoe UI" pitchFamily="34" charset="0"/>
              </a:rPr>
              <a:t>Use these 2 tools to adjust your text levels as you work</a:t>
            </a:r>
          </a:p>
        </p:txBody>
      </p:sp>
    </p:spTree>
    <p:extLst>
      <p:ext uri="{BB962C8B-B14F-4D97-AF65-F5344CB8AC3E}">
        <p14:creationId xmlns:p14="http://schemas.microsoft.com/office/powerpoint/2010/main" val="38343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2025170"/>
          </a:xfrm>
        </p:spPr>
        <p:txBody>
          <a:bodyPr/>
          <a:lstStyle/>
          <a:p>
            <a:r>
              <a:rPr lang="en-US"/>
              <a:t>Example of a bulleted slide with a subhead</a:t>
            </a:r>
          </a:p>
          <a:p>
            <a:pPr lvl="1"/>
            <a:r>
              <a:rPr lang="en-US"/>
              <a:t>Set the slide title to “Sentence case”</a:t>
            </a:r>
          </a:p>
          <a:p>
            <a:pPr lvl="1"/>
            <a:r>
              <a:rPr lang="en-US"/>
              <a:t>Set subheads to “Sentence case”</a:t>
            </a:r>
          </a:p>
          <a:p>
            <a:pPr lvl="0"/>
            <a:r>
              <a:rPr lang="en-US"/>
              <a:t>Hyperlink style</a:t>
            </a:r>
          </a:p>
          <a:p>
            <a:pPr lvl="1"/>
            <a:r>
              <a:rPr lang="en-US">
                <a:hlinkClick r:id="rId3"/>
              </a:rPr>
              <a:t>www.microsoft.com</a:t>
            </a:r>
            <a:r>
              <a:rPr lang="en-US"/>
              <a:t> </a:t>
            </a:r>
            <a:endParaRPr lang="en-US" dirty="0"/>
          </a:p>
        </p:txBody>
      </p:sp>
      <p:sp>
        <p:nvSpPr>
          <p:cNvPr id="2" name="Title 1"/>
          <p:cNvSpPr>
            <a:spLocks noGrp="1"/>
          </p:cNvSpPr>
          <p:nvPr>
            <p:ph type="title"/>
          </p:nvPr>
        </p:nvSpPr>
        <p:spPr/>
        <p:txBody>
          <a:bodyPr/>
          <a:lstStyle/>
          <a:p>
            <a:r>
              <a:rPr lang="en-US"/>
              <a:t>Bullet points layout with subtitle</a:t>
            </a:r>
            <a:br>
              <a:rPr lang="en-US"/>
            </a:br>
            <a:r>
              <a:rPr lang="en-US" sz="4000">
                <a:gradFill>
                  <a:gsLst>
                    <a:gs pos="0">
                      <a:schemeClr val="tx2"/>
                    </a:gs>
                    <a:gs pos="100000">
                      <a:schemeClr val="tx2"/>
                    </a:gs>
                  </a:gsLst>
                  <a:lin ang="5400000" scaled="0"/>
                </a:gradFill>
              </a:rPr>
              <a:t>Subtitle</a:t>
            </a:r>
            <a:endParaRPr lang="en-US" sz="4000" dirty="0">
              <a:gradFill>
                <a:gsLst>
                  <a:gs pos="0">
                    <a:schemeClr val="tx2"/>
                  </a:gs>
                  <a:gs pos="100000">
                    <a:schemeClr val="tx2"/>
                  </a:gs>
                </a:gsLst>
                <a:lin ang="5400000" scaled="0"/>
              </a:gradFill>
            </a:endParaRPr>
          </a:p>
        </p:txBody>
      </p:sp>
    </p:spTree>
    <p:extLst>
      <p:ext uri="{BB962C8B-B14F-4D97-AF65-F5344CB8AC3E}">
        <p14:creationId xmlns:p14="http://schemas.microsoft.com/office/powerpoint/2010/main" val="91515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29178" y="2747826"/>
            <a:ext cx="1657350" cy="3248025"/>
          </a:xfrm>
          <a:prstGeom prst="rect">
            <a:avLst/>
          </a:prstGeom>
        </p:spPr>
      </p:pic>
      <p:pic>
        <p:nvPicPr>
          <p:cNvPr id="21" name="Picture 20" hidden="1"/>
          <p:cNvPicPr>
            <a:picLocks noChangeAspect="1"/>
          </p:cNvPicPr>
          <p:nvPr/>
        </p:nvPicPr>
        <p:blipFill>
          <a:blip r:embed="rId4"/>
          <a:stretch>
            <a:fillRect/>
          </a:stretch>
        </p:blipFill>
        <p:spPr>
          <a:xfrm>
            <a:off x="428810" y="2747826"/>
            <a:ext cx="1657350" cy="3248025"/>
          </a:xfrm>
          <a:prstGeom prst="rect">
            <a:avLst/>
          </a:prstGeom>
        </p:spPr>
      </p:pic>
      <p:sp>
        <p:nvSpPr>
          <p:cNvPr id="2" name="Title 1"/>
          <p:cNvSpPr>
            <a:spLocks noGrp="1"/>
          </p:cNvSpPr>
          <p:nvPr>
            <p:ph type="title"/>
          </p:nvPr>
        </p:nvSpPr>
        <p:spPr/>
        <p:txBody>
          <a:bodyPr/>
          <a:lstStyle/>
          <a:p>
            <a:r>
              <a:rPr lang="en-US" dirty="0"/>
              <a:t>Slide palette info</a:t>
            </a:r>
          </a:p>
        </p:txBody>
      </p:sp>
      <p:sp>
        <p:nvSpPr>
          <p:cNvPr id="4" name="Rectangle 3"/>
          <p:cNvSpPr/>
          <p:nvPr/>
        </p:nvSpPr>
        <p:spPr bwMode="auto">
          <a:xfrm>
            <a:off x="3630747" y="4254353"/>
            <a:ext cx="7127758" cy="1438579"/>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361410" y="4393096"/>
            <a:ext cx="1206527" cy="120604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3766">
                      <a:schemeClr val="tx1"/>
                    </a:gs>
                    <a:gs pos="28000">
                      <a:schemeClr val="tx1"/>
                    </a:gs>
                  </a:gsLst>
                  <a:lin ang="5400000" scaled="0"/>
                </a:gradFill>
              </a:rPr>
              <a:t>Accent 3</a:t>
            </a:r>
          </a:p>
        </p:txBody>
      </p:sp>
      <p:sp>
        <p:nvSpPr>
          <p:cNvPr id="6" name="Rectangle 5"/>
          <p:cNvSpPr/>
          <p:nvPr/>
        </p:nvSpPr>
        <p:spPr bwMode="auto">
          <a:xfrm>
            <a:off x="5056434" y="4393096"/>
            <a:ext cx="1206527" cy="1206042"/>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2</a:t>
            </a:r>
          </a:p>
        </p:txBody>
      </p:sp>
      <p:sp>
        <p:nvSpPr>
          <p:cNvPr id="7" name="Rectangle 6"/>
          <p:cNvSpPr/>
          <p:nvPr/>
        </p:nvSpPr>
        <p:spPr bwMode="auto">
          <a:xfrm>
            <a:off x="3751458" y="4393096"/>
            <a:ext cx="1206527" cy="12060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1</a:t>
            </a:r>
          </a:p>
        </p:txBody>
      </p:sp>
      <p:sp>
        <p:nvSpPr>
          <p:cNvPr id="8" name="Rectangle 7"/>
          <p:cNvSpPr/>
          <p:nvPr/>
        </p:nvSpPr>
        <p:spPr bwMode="auto">
          <a:xfrm>
            <a:off x="9736779" y="4528438"/>
            <a:ext cx="935733" cy="935357"/>
          </a:xfrm>
          <a:prstGeom prst="rect">
            <a:avLst/>
          </a:prstGeom>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Accent 6</a:t>
            </a:r>
          </a:p>
        </p:txBody>
      </p:sp>
      <p:sp>
        <p:nvSpPr>
          <p:cNvPr id="9" name="Rectangle 8"/>
          <p:cNvSpPr/>
          <p:nvPr/>
        </p:nvSpPr>
        <p:spPr bwMode="auto">
          <a:xfrm>
            <a:off x="8705220" y="4528438"/>
            <a:ext cx="935733" cy="935357"/>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1674">
                      <a:schemeClr val="bg1"/>
                    </a:gs>
                    <a:gs pos="7113">
                      <a:schemeClr val="bg1"/>
                    </a:gs>
                  </a:gsLst>
                  <a:lin ang="5400000" scaled="0"/>
                </a:gradFill>
              </a:rPr>
              <a:t>Accent 5</a:t>
            </a:r>
          </a:p>
        </p:txBody>
      </p:sp>
      <p:sp>
        <p:nvSpPr>
          <p:cNvPr id="10" name="Rectangle 9"/>
          <p:cNvSpPr/>
          <p:nvPr/>
        </p:nvSpPr>
        <p:spPr bwMode="auto">
          <a:xfrm>
            <a:off x="7666388" y="4528438"/>
            <a:ext cx="935733" cy="935357"/>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3766">
                      <a:schemeClr val="tx1"/>
                    </a:gs>
                    <a:gs pos="28000">
                      <a:schemeClr val="tx1"/>
                    </a:gs>
                  </a:gsLst>
                  <a:lin ang="5400000" scaled="0"/>
                </a:gradFill>
              </a:rPr>
              <a:t>Accent 4</a:t>
            </a:r>
          </a:p>
        </p:txBody>
      </p:sp>
      <p:sp>
        <p:nvSpPr>
          <p:cNvPr id="11" name="Rectangle 10"/>
          <p:cNvSpPr/>
          <p:nvPr/>
        </p:nvSpPr>
        <p:spPr bwMode="auto">
          <a:xfrm>
            <a:off x="2322664" y="4393096"/>
            <a:ext cx="1206527" cy="120604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chemeClr val="bg1"/>
                    </a:gs>
                    <a:gs pos="100000">
                      <a:schemeClr val="bg1"/>
                    </a:gs>
                  </a:gsLst>
                  <a:lin ang="5400000" scaled="0"/>
                </a:gradFill>
              </a:rPr>
              <a:t>Text</a:t>
            </a:r>
          </a:p>
          <a:p>
            <a:pPr algn="ctr" defTabSz="932472" fontAlgn="base">
              <a:spcBef>
                <a:spcPct val="0"/>
              </a:spcBef>
              <a:spcAft>
                <a:spcPct val="0"/>
              </a:spcAft>
            </a:pPr>
            <a:r>
              <a:rPr lang="en-US" sz="1400" dirty="0">
                <a:gradFill>
                  <a:gsLst>
                    <a:gs pos="0">
                      <a:schemeClr val="bg1"/>
                    </a:gs>
                    <a:gs pos="100000">
                      <a:schemeClr val="bg1"/>
                    </a:gs>
                  </a:gsLst>
                  <a:lin ang="5400000" scaled="0"/>
                </a:gradFill>
              </a:rPr>
              <a:t>Dark 2</a:t>
            </a:r>
          </a:p>
        </p:txBody>
      </p:sp>
      <p:sp>
        <p:nvSpPr>
          <p:cNvPr id="13" name="TextBox 12"/>
          <p:cNvSpPr txBox="1"/>
          <p:nvPr/>
        </p:nvSpPr>
        <p:spPr>
          <a:xfrm>
            <a:off x="2937306" y="2725616"/>
            <a:ext cx="8862008" cy="565027"/>
          </a:xfrm>
          <a:prstGeom prst="rect">
            <a:avLst/>
          </a:prstGeom>
          <a:noFill/>
        </p:spPr>
        <p:txBody>
          <a:bodyPr wrap="square" lIns="182880" tIns="0" rIns="182880" bIns="0" rtlCol="0">
            <a:spAutoFit/>
          </a:bodyPr>
          <a:lstStyle/>
          <a:p>
            <a:r>
              <a:rPr lang="en-US" dirty="0">
                <a:gradFill>
                  <a:gsLst>
                    <a:gs pos="2917">
                      <a:schemeClr val="tx1"/>
                    </a:gs>
                    <a:gs pos="30000">
                      <a:schemeClr val="tx1"/>
                    </a:gs>
                  </a:gsLst>
                  <a:lin ang="5400000" scaled="0"/>
                </a:gradFill>
              </a:rPr>
              <a:t>Select the 4</a:t>
            </a:r>
            <a:r>
              <a:rPr lang="en-US" baseline="30000" dirty="0">
                <a:gradFill>
                  <a:gsLst>
                    <a:gs pos="2917">
                      <a:schemeClr val="tx1"/>
                    </a:gs>
                    <a:gs pos="30000">
                      <a:schemeClr val="tx1"/>
                    </a:gs>
                  </a:gsLst>
                  <a:lin ang="5400000" scaled="0"/>
                </a:gradFill>
              </a:rPr>
              <a:t>th</a:t>
            </a:r>
            <a:r>
              <a:rPr lang="en-US" dirty="0">
                <a:gradFill>
                  <a:gsLst>
                    <a:gs pos="2917">
                      <a:schemeClr val="tx1"/>
                    </a:gs>
                    <a:gs pos="30000">
                      <a:schemeClr val="tx1"/>
                    </a:gs>
                  </a:gsLst>
                  <a:lin ang="5400000" scaled="0"/>
                </a:gradFill>
              </a:rPr>
              <a:t> color from the left for subheads and 1</a:t>
            </a:r>
            <a:r>
              <a:rPr lang="en-US" baseline="30000" dirty="0">
                <a:gradFill>
                  <a:gsLst>
                    <a:gs pos="2917">
                      <a:schemeClr val="tx1"/>
                    </a:gs>
                    <a:gs pos="30000">
                      <a:schemeClr val="tx1"/>
                    </a:gs>
                  </a:gsLst>
                  <a:lin ang="5400000" scaled="0"/>
                </a:gradFill>
              </a:rPr>
              <a:t>st</a:t>
            </a:r>
            <a:r>
              <a:rPr lang="en-US" dirty="0">
                <a:gradFill>
                  <a:gsLst>
                    <a:gs pos="2917">
                      <a:schemeClr val="tx1"/>
                    </a:gs>
                    <a:gs pos="30000">
                      <a:schemeClr val="tx1"/>
                    </a:gs>
                  </a:gsLst>
                  <a:lin ang="5400000" scaled="0"/>
                </a:gradFill>
              </a:rPr>
              <a:t> level non-bulleted text color, or wherever “color” text is preferred over the default black/white text</a:t>
            </a:r>
          </a:p>
        </p:txBody>
      </p:sp>
      <p:sp>
        <p:nvSpPr>
          <p:cNvPr id="14" name="TextBox 13"/>
          <p:cNvSpPr txBox="1"/>
          <p:nvPr/>
        </p:nvSpPr>
        <p:spPr>
          <a:xfrm>
            <a:off x="3757856" y="3737150"/>
            <a:ext cx="7060545" cy="313904"/>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Accent colors 1-6 – (6 Theme Colors to the far right)</a:t>
            </a:r>
          </a:p>
        </p:txBody>
      </p:sp>
      <p:grpSp>
        <p:nvGrpSpPr>
          <p:cNvPr id="15" name="Group 14"/>
          <p:cNvGrpSpPr/>
          <p:nvPr/>
        </p:nvGrpSpPr>
        <p:grpSpPr>
          <a:xfrm>
            <a:off x="3751456" y="3819883"/>
            <a:ext cx="6921056" cy="455867"/>
            <a:chOff x="5099206" y="3872901"/>
            <a:chExt cx="6165897" cy="363048"/>
          </a:xfrm>
        </p:grpSpPr>
        <p:cxnSp>
          <p:nvCxnSpPr>
            <p:cNvPr id="16" name="Straight Connector 15"/>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 Placeholder 2"/>
          <p:cNvSpPr txBox="1">
            <a:spLocks/>
          </p:cNvSpPr>
          <p:nvPr/>
        </p:nvSpPr>
        <p:spPr>
          <a:xfrm>
            <a:off x="274638" y="1227844"/>
            <a:ext cx="11887200" cy="1209562"/>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gradFill>
                  <a:gsLst>
                    <a:gs pos="2917">
                      <a:schemeClr val="tx2"/>
                    </a:gs>
                    <a:gs pos="30000">
                      <a:schemeClr val="tx2"/>
                    </a:gs>
                  </a:gsLst>
                  <a:lin ang="5400000" scaled="0"/>
                </a:gradFill>
              </a:rPr>
              <a:t>The PowerPoint palette for this template has been built for you and is shown below. Avoid using too many colors in your presentation. </a:t>
            </a:r>
          </a:p>
        </p:txBody>
      </p:sp>
      <p:sp>
        <p:nvSpPr>
          <p:cNvPr id="20" name="Text Placeholder 2"/>
          <p:cNvSpPr txBox="1">
            <a:spLocks/>
          </p:cNvSpPr>
          <p:nvPr/>
        </p:nvSpPr>
        <p:spPr>
          <a:xfrm>
            <a:off x="3751456" y="5843402"/>
            <a:ext cx="3816481" cy="762786"/>
          </a:xfrm>
          <a:prstGeom prst="rect">
            <a:avLst/>
          </a:prstGeom>
        </p:spPr>
        <p:txBody>
          <a:bodyPr vert="horz" wrap="square" lIns="182880" tIns="0" rIns="18288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gradFill>
                  <a:gsLst>
                    <a:gs pos="2917">
                      <a:schemeClr val="tx1"/>
                    </a:gs>
                    <a:gs pos="30000">
                      <a:schemeClr val="tx1"/>
                    </a:gs>
                  </a:gsLst>
                  <a:lin ang="5400000" scaled="0"/>
                </a:gradFill>
                <a:latin typeface="+mn-lt"/>
              </a:rPr>
              <a:t>Use </a:t>
            </a:r>
            <a:r>
              <a:rPr lang="en-US" sz="1800" b="1" dirty="0">
                <a:gradFill>
                  <a:gsLst>
                    <a:gs pos="2917">
                      <a:schemeClr val="tx1"/>
                    </a:gs>
                    <a:gs pos="30000">
                      <a:schemeClr val="tx1"/>
                    </a:gs>
                  </a:gsLst>
                  <a:lin ang="5400000" scaled="0"/>
                </a:gradFill>
                <a:latin typeface="+mn-lt"/>
              </a:rPr>
              <a:t>Accent 1</a:t>
            </a:r>
            <a:r>
              <a:rPr lang="en-US" sz="1800" dirty="0">
                <a:gradFill>
                  <a:gsLst>
                    <a:gs pos="2917">
                      <a:schemeClr val="tx1"/>
                    </a:gs>
                    <a:gs pos="30000">
                      <a:schemeClr val="tx1"/>
                    </a:gs>
                  </a:gsLst>
                  <a:lin ang="5400000" scaled="0"/>
                </a:gradFill>
                <a:latin typeface="+mn-lt"/>
              </a:rPr>
              <a:t> as the main accent color. Use </a:t>
            </a:r>
            <a:r>
              <a:rPr lang="en-US" sz="1800" b="1" dirty="0">
                <a:gradFill>
                  <a:gsLst>
                    <a:gs pos="2917">
                      <a:schemeClr val="tx1"/>
                    </a:gs>
                    <a:gs pos="30000">
                      <a:schemeClr val="tx1"/>
                    </a:gs>
                  </a:gsLst>
                  <a:lin ang="5400000" scaled="0"/>
                </a:gradFill>
                <a:latin typeface="+mn-lt"/>
              </a:rPr>
              <a:t>Accent 2</a:t>
            </a:r>
            <a:r>
              <a:rPr lang="en-US" sz="1800" dirty="0">
                <a:gradFill>
                  <a:gsLst>
                    <a:gs pos="2917">
                      <a:schemeClr val="tx1"/>
                    </a:gs>
                    <a:gs pos="30000">
                      <a:schemeClr val="tx1"/>
                    </a:gs>
                  </a:gsLst>
                  <a:lin ang="5400000" scaled="0"/>
                </a:gradFill>
                <a:latin typeface="+mn-lt"/>
              </a:rPr>
              <a:t> and </a:t>
            </a:r>
            <a:r>
              <a:rPr lang="en-US" sz="1800" b="1" dirty="0">
                <a:gradFill>
                  <a:gsLst>
                    <a:gs pos="2917">
                      <a:schemeClr val="tx1"/>
                    </a:gs>
                    <a:gs pos="30000">
                      <a:schemeClr val="tx1"/>
                    </a:gs>
                  </a:gsLst>
                  <a:lin ang="5400000" scaled="0"/>
                </a:gradFill>
                <a:latin typeface="+mn-lt"/>
              </a:rPr>
              <a:t>Accent 3</a:t>
            </a:r>
            <a:r>
              <a:rPr lang="en-US" sz="1800" dirty="0">
                <a:gradFill>
                  <a:gsLst>
                    <a:gs pos="2917">
                      <a:schemeClr val="tx1"/>
                    </a:gs>
                    <a:gs pos="30000">
                      <a:schemeClr val="tx1"/>
                    </a:gs>
                  </a:gsLst>
                  <a:lin ang="5400000" scaled="0"/>
                </a:gradFill>
                <a:latin typeface="+mn-lt"/>
              </a:rPr>
              <a:t> when </a:t>
            </a:r>
            <a:r>
              <a:rPr lang="en-US" sz="1800" dirty="0">
                <a:gradFill>
                  <a:gsLst>
                    <a:gs pos="0">
                      <a:schemeClr val="tx1"/>
                    </a:gs>
                    <a:gs pos="86000">
                      <a:schemeClr val="tx1"/>
                    </a:gs>
                  </a:gsLst>
                  <a:lin ang="5400000" scaled="0"/>
                </a:gradFill>
                <a:latin typeface="+mn-lt"/>
              </a:rPr>
              <a:t>additional colors are needed. </a:t>
            </a:r>
          </a:p>
        </p:txBody>
      </p:sp>
      <p:sp>
        <p:nvSpPr>
          <p:cNvPr id="29" name="Rectangle 28"/>
          <p:cNvSpPr/>
          <p:nvPr/>
        </p:nvSpPr>
        <p:spPr bwMode="auto">
          <a:xfrm>
            <a:off x="1088475" y="2983634"/>
            <a:ext cx="980023" cy="155434"/>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1015144" y="2614870"/>
            <a:ext cx="1922161" cy="1980987"/>
            <a:chOff x="994929" y="2188508"/>
            <a:chExt cx="1883885" cy="1942320"/>
          </a:xfrm>
        </p:grpSpPr>
        <p:cxnSp>
          <p:nvCxnSpPr>
            <p:cNvPr id="25" name="Straight Connector 24"/>
            <p:cNvCxnSpPr/>
            <p:nvPr/>
          </p:nvCxnSpPr>
          <p:spPr>
            <a:xfrm>
              <a:off x="2878814" y="2188508"/>
              <a:ext cx="0" cy="1942320"/>
            </a:xfrm>
            <a:prstGeom prst="line">
              <a:avLst/>
            </a:prstGeom>
            <a:noFill/>
            <a:ln>
              <a:solidFill>
                <a:srgbClr val="C00000"/>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26" name="Freeform 25"/>
            <p:cNvSpPr/>
            <p:nvPr/>
          </p:nvSpPr>
          <p:spPr bwMode="auto">
            <a:xfrm>
              <a:off x="994929" y="2188508"/>
              <a:ext cx="1883885" cy="264405"/>
            </a:xfrm>
            <a:custGeom>
              <a:avLst/>
              <a:gdLst>
                <a:gd name="connsiteX0" fmla="*/ 0 w 1883885"/>
                <a:gd name="connsiteY0" fmla="*/ 264405 h 264405"/>
                <a:gd name="connsiteX1" fmla="*/ 0 w 1883885"/>
                <a:gd name="connsiteY1" fmla="*/ 0 h 264405"/>
                <a:gd name="connsiteX2" fmla="*/ 1883885 w 1883885"/>
                <a:gd name="connsiteY2" fmla="*/ 0 h 264405"/>
              </a:gdLst>
              <a:ahLst/>
              <a:cxnLst>
                <a:cxn ang="0">
                  <a:pos x="connsiteX0" y="connsiteY0"/>
                </a:cxn>
                <a:cxn ang="0">
                  <a:pos x="connsiteX1" y="connsiteY1"/>
                </a:cxn>
                <a:cxn ang="0">
                  <a:pos x="connsiteX2" y="connsiteY2"/>
                </a:cxn>
              </a:cxnLst>
              <a:rect l="l" t="t" r="r" b="b"/>
              <a:pathLst>
                <a:path w="1883885" h="264405">
                  <a:moveTo>
                    <a:pt x="0" y="264405"/>
                  </a:moveTo>
                  <a:lnTo>
                    <a:pt x="0" y="0"/>
                  </a:lnTo>
                  <a:lnTo>
                    <a:pt x="1883885" y="0"/>
                  </a:lnTo>
                </a:path>
              </a:pathLst>
            </a:cu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8" name="Text Placeholder 2"/>
          <p:cNvSpPr txBox="1">
            <a:spLocks/>
          </p:cNvSpPr>
          <p:nvPr/>
        </p:nvSpPr>
        <p:spPr>
          <a:xfrm>
            <a:off x="7823759" y="5742276"/>
            <a:ext cx="3006124" cy="452021"/>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gradFill>
                  <a:gsLst>
                    <a:gs pos="0">
                      <a:schemeClr val="tx1"/>
                    </a:gs>
                    <a:gs pos="86000">
                      <a:schemeClr val="tx1"/>
                    </a:gs>
                  </a:gsLst>
                  <a:lin ang="5400000" scaled="0"/>
                </a:gradFill>
                <a:latin typeface="+mn-lt"/>
              </a:rPr>
              <a:t>Use </a:t>
            </a:r>
            <a:r>
              <a:rPr lang="en-US" sz="1600" b="1" dirty="0">
                <a:gradFill>
                  <a:gsLst>
                    <a:gs pos="0">
                      <a:schemeClr val="tx1"/>
                    </a:gs>
                    <a:gs pos="86000">
                      <a:schemeClr val="tx1"/>
                    </a:gs>
                  </a:gsLst>
                  <a:lin ang="5400000" scaled="0"/>
                </a:gradFill>
                <a:latin typeface="+mn-lt"/>
              </a:rPr>
              <a:t>Accents 4-6 </a:t>
            </a:r>
            <a:r>
              <a:rPr lang="en-US" sz="1600" dirty="0">
                <a:gradFill>
                  <a:gsLst>
                    <a:gs pos="0">
                      <a:schemeClr val="tx1"/>
                    </a:gs>
                    <a:gs pos="86000">
                      <a:schemeClr val="tx1"/>
                    </a:gs>
                  </a:gsLst>
                  <a:lin ang="5400000" scaled="0"/>
                </a:gradFill>
                <a:latin typeface="+mn-lt"/>
              </a:rPr>
              <a:t>sparingly – only when more colors are necessary. </a:t>
            </a:r>
          </a:p>
        </p:txBody>
      </p:sp>
      <p:cxnSp>
        <p:nvCxnSpPr>
          <p:cNvPr id="12" name="Straight Arrow Connector 11"/>
          <p:cNvCxnSpPr/>
          <p:nvPr/>
        </p:nvCxnSpPr>
        <p:spPr>
          <a:xfrm>
            <a:off x="1015144" y="2308555"/>
            <a:ext cx="0" cy="414394"/>
          </a:xfrm>
          <a:prstGeom prst="straightConnector1">
            <a:avLst/>
          </a:prstGeom>
          <a:ln>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86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a:t>
            </a:r>
            <a:br>
              <a:rPr lang="en-US" dirty="0"/>
            </a:br>
            <a:r>
              <a:rPr lang="en-US" dirty="0"/>
              <a:t>Microsoft Azure IoT</a:t>
            </a:r>
          </a:p>
        </p:txBody>
      </p:sp>
      <p:sp>
        <p:nvSpPr>
          <p:cNvPr id="5" name="Text Placeholder 4"/>
          <p:cNvSpPr>
            <a:spLocks noGrp="1"/>
          </p:cNvSpPr>
          <p:nvPr>
            <p:ph type="body" sz="quarter" idx="12"/>
          </p:nvPr>
        </p:nvSpPr>
        <p:spPr/>
        <p:txBody>
          <a:bodyPr/>
          <a:lstStyle/>
          <a:p>
            <a:endParaRPr lang="en-US" dirty="0"/>
          </a:p>
        </p:txBody>
      </p:sp>
      <p:sp>
        <p:nvSpPr>
          <p:cNvPr id="6" name="Text Placeholder 5"/>
          <p:cNvSpPr>
            <a:spLocks noGrp="1"/>
          </p:cNvSpPr>
          <p:nvPr>
            <p:ph type="body" sz="quarter" idx="13"/>
          </p:nvPr>
        </p:nvSpPr>
        <p:spPr/>
        <p:txBody>
          <a:bodyPr/>
          <a:lstStyle/>
          <a:p>
            <a:r>
              <a:rPr lang="en-US" dirty="0"/>
              <a:t>Code Labs</a:t>
            </a:r>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Charts</a:t>
            </a:r>
            <a:endParaRPr lang="en-US" dirty="0"/>
          </a:p>
        </p:txBody>
      </p:sp>
      <p:graphicFrame>
        <p:nvGraphicFramePr>
          <p:cNvPr id="11" name="Chart 10"/>
          <p:cNvGraphicFramePr/>
          <p:nvPr>
            <p:extLst/>
          </p:nvPr>
        </p:nvGraphicFramePr>
        <p:xfrm>
          <a:off x="3932238" y="1211262"/>
          <a:ext cx="8229600" cy="548481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14159">
                      <a:schemeClr val="tx1"/>
                    </a:gs>
                    <a:gs pos="54000">
                      <a:schemeClr val="tx1"/>
                    </a:gs>
                  </a:gsLst>
                  <a:lin ang="5400000" scaled="0"/>
                </a:gradFill>
                <a:latin typeface="+mn-lt"/>
                <a:ea typeface="+mj-ea"/>
                <a:cs typeface="+mj-cs"/>
              </a:rPr>
              <a:t>For content:</a:t>
            </a:r>
            <a:br>
              <a:rPr lang="en-US" sz="2400" dirty="0">
                <a:gradFill>
                  <a:gsLst>
                    <a:gs pos="14159">
                      <a:schemeClr val="tx1"/>
                    </a:gs>
                    <a:gs pos="54000">
                      <a:schemeClr val="tx1"/>
                    </a:gs>
                  </a:gsLst>
                  <a:lin ang="5400000" scaled="0"/>
                </a:gradFill>
                <a:latin typeface="+mn-lt"/>
                <a:ea typeface="+mj-ea"/>
                <a:cs typeface="+mj-cs"/>
              </a:rPr>
            </a:br>
            <a:r>
              <a:rPr lang="en-US" sz="2400" dirty="0">
                <a:gradFill>
                  <a:gsLst>
                    <a:gs pos="14159">
                      <a:schemeClr val="tx1"/>
                    </a:gs>
                    <a:gs pos="54000">
                      <a:schemeClr val="tx1"/>
                    </a:gs>
                  </a:gsLst>
                  <a:lin ang="5400000" scaled="0"/>
                </a:gradFill>
                <a:latin typeface="+mn-lt"/>
                <a:ea typeface="+mj-ea"/>
                <a:cs typeface="+mj-cs"/>
              </a:rPr>
              <a:t>Type is what articulates the message. Text doesn’t need to be bulleted. Text size can reinforce and impact.</a:t>
            </a:r>
          </a:p>
        </p:txBody>
      </p:sp>
    </p:spTree>
    <p:extLst>
      <p:ext uri="{BB962C8B-B14F-4D97-AF65-F5344CB8AC3E}">
        <p14:creationId xmlns:p14="http://schemas.microsoft.com/office/powerpoint/2010/main" val="294712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Charts</a:t>
            </a:r>
          </a:p>
        </p:txBody>
      </p:sp>
      <p:graphicFrame>
        <p:nvGraphicFramePr>
          <p:cNvPr id="5" name="Chart 4"/>
          <p:cNvGraphicFramePr/>
          <p:nvPr>
            <p:extLst/>
          </p:nvPr>
        </p:nvGraphicFramePr>
        <p:xfrm>
          <a:off x="3932238" y="1211264"/>
          <a:ext cx="8229600" cy="548481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99115">
                      <a:schemeClr val="tx1"/>
                    </a:gs>
                    <a:gs pos="68000">
                      <a:schemeClr val="tx1"/>
                    </a:gs>
                  </a:gsLst>
                  <a:lin ang="5400000" scaled="0"/>
                </a:gradFill>
                <a:latin typeface="+mn-lt"/>
                <a:ea typeface="+mj-ea"/>
                <a:cs typeface="+mj-cs"/>
              </a:rPr>
              <a:t>For content:</a:t>
            </a:r>
            <a:br>
              <a:rPr lang="en-US" sz="2400" dirty="0">
                <a:gradFill>
                  <a:gsLst>
                    <a:gs pos="99115">
                      <a:schemeClr val="tx1"/>
                    </a:gs>
                    <a:gs pos="68000">
                      <a:schemeClr val="tx1"/>
                    </a:gs>
                  </a:gsLst>
                  <a:lin ang="5400000" scaled="0"/>
                </a:gradFill>
                <a:latin typeface="+mn-lt"/>
                <a:ea typeface="+mj-ea"/>
                <a:cs typeface="+mj-cs"/>
              </a:rPr>
            </a:br>
            <a:r>
              <a:rPr lang="en-US" sz="2400" dirty="0">
                <a:gradFill>
                  <a:gsLst>
                    <a:gs pos="99115">
                      <a:schemeClr val="tx1"/>
                    </a:gs>
                    <a:gs pos="68000">
                      <a:schemeClr val="tx1"/>
                    </a:gs>
                  </a:gsLst>
                  <a:lin ang="5400000" scaled="0"/>
                </a:gradFill>
                <a:latin typeface="+mn-lt"/>
                <a:ea typeface="+mj-ea"/>
                <a:cs typeface="+mj-cs"/>
              </a:rPr>
              <a:t>Type is what articulates the message. Text doesn’t need to be bulleted. Text size can reinforce and impact.</a:t>
            </a:r>
            <a:br>
              <a:rPr lang="en-US" sz="2400" dirty="0">
                <a:gradFill>
                  <a:gsLst>
                    <a:gs pos="99115">
                      <a:schemeClr val="tx1"/>
                    </a:gs>
                    <a:gs pos="68000">
                      <a:schemeClr val="tx1"/>
                    </a:gs>
                  </a:gsLst>
                  <a:lin ang="5400000" scaled="0"/>
                </a:gradFill>
                <a:latin typeface="+mn-lt"/>
                <a:ea typeface="+mj-ea"/>
                <a:cs typeface="+mj-cs"/>
              </a:rPr>
            </a:br>
            <a:endParaRPr lang="en-US" sz="2400" dirty="0">
              <a:gradFill>
                <a:gsLst>
                  <a:gs pos="99115">
                    <a:schemeClr val="tx1"/>
                  </a:gs>
                  <a:gs pos="68000">
                    <a:schemeClr val="tx1"/>
                  </a:gs>
                </a:gsLst>
                <a:lin ang="5400000" scaled="0"/>
              </a:gradFill>
              <a:latin typeface="+mn-lt"/>
              <a:ea typeface="+mj-ea"/>
              <a:cs typeface="+mj-cs"/>
            </a:endParaRPr>
          </a:p>
        </p:txBody>
      </p:sp>
    </p:spTree>
    <p:extLst>
      <p:ext uri="{BB962C8B-B14F-4D97-AF65-F5344CB8AC3E}">
        <p14:creationId xmlns:p14="http://schemas.microsoft.com/office/powerpoint/2010/main" val="4138079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Table</a:t>
            </a:r>
          </a:p>
        </p:txBody>
      </p:sp>
      <p:graphicFrame>
        <p:nvGraphicFramePr>
          <p:cNvPr id="6" name="Table 5"/>
          <p:cNvGraphicFramePr>
            <a:graphicFrameLocks noGrp="1"/>
          </p:cNvGraphicFramePr>
          <p:nvPr>
            <p:extLst>
              <p:ext uri="{D42A27DB-BD31-4B8C-83A1-F6EECF244321}">
                <p14:modId xmlns:p14="http://schemas.microsoft.com/office/powerpoint/2010/main" val="2313834761"/>
              </p:ext>
            </p:extLst>
          </p:nvPr>
        </p:nvGraphicFramePr>
        <p:xfrm>
          <a:off x="3932239" y="1211263"/>
          <a:ext cx="8231724" cy="5484808"/>
        </p:xfrm>
        <a:graphic>
          <a:graphicData uri="http://schemas.openxmlformats.org/drawingml/2006/table">
            <a:tbl>
              <a:tblPr firstRow="1" bandRow="1">
                <a:tableStyleId>{793D81CF-94F2-401A-BA57-92F5A7B2D0C5}</a:tableStyleId>
              </a:tblPr>
              <a:tblGrid>
                <a:gridCol w="1646344">
                  <a:extLst>
                    <a:ext uri="{9D8B030D-6E8A-4147-A177-3AD203B41FA5}">
                      <a16:colId xmlns:a16="http://schemas.microsoft.com/office/drawing/2014/main" val="20000"/>
                    </a:ext>
                  </a:extLst>
                </a:gridCol>
                <a:gridCol w="1642018">
                  <a:extLst>
                    <a:ext uri="{9D8B030D-6E8A-4147-A177-3AD203B41FA5}">
                      <a16:colId xmlns:a16="http://schemas.microsoft.com/office/drawing/2014/main" val="20001"/>
                    </a:ext>
                  </a:extLst>
                </a:gridCol>
                <a:gridCol w="1650674">
                  <a:extLst>
                    <a:ext uri="{9D8B030D-6E8A-4147-A177-3AD203B41FA5}">
                      <a16:colId xmlns:a16="http://schemas.microsoft.com/office/drawing/2014/main" val="20002"/>
                    </a:ext>
                  </a:extLst>
                </a:gridCol>
                <a:gridCol w="1660197">
                  <a:extLst>
                    <a:ext uri="{9D8B030D-6E8A-4147-A177-3AD203B41FA5}">
                      <a16:colId xmlns:a16="http://schemas.microsoft.com/office/drawing/2014/main" val="20003"/>
                    </a:ext>
                  </a:extLst>
                </a:gridCol>
                <a:gridCol w="1632491">
                  <a:extLst>
                    <a:ext uri="{9D8B030D-6E8A-4147-A177-3AD203B41FA5}">
                      <a16:colId xmlns:a16="http://schemas.microsoft.com/office/drawing/2014/main" val="20004"/>
                    </a:ext>
                  </a:extLst>
                </a:gridCol>
              </a:tblGrid>
              <a:tr h="927344">
                <a:tc>
                  <a:txBody>
                    <a:bodyPr/>
                    <a:lstStyle/>
                    <a:p>
                      <a:r>
                        <a:rPr lang="en-US" sz="1600" dirty="0">
                          <a:gradFill>
                            <a:gsLst>
                              <a:gs pos="5310">
                                <a:srgbClr val="FFFFFF"/>
                              </a:gs>
                              <a:gs pos="21239">
                                <a:srgbClr val="FFFFFF"/>
                              </a:gs>
                            </a:gsLst>
                            <a:lin ang="5400000" scaled="0"/>
                          </a:gradFill>
                          <a:latin typeface="+mn-lt"/>
                        </a:rPr>
                        <a:t>Column 1</a:t>
                      </a:r>
                      <a:endParaRPr lang="en-US" sz="1600" b="0" dirty="0">
                        <a:gradFill>
                          <a:gsLst>
                            <a:gs pos="5310">
                              <a:srgbClr val="FFFFFF"/>
                            </a:gs>
                            <a:gs pos="21239">
                              <a:srgbClr val="FFFFFF"/>
                            </a:gs>
                          </a:gsLst>
                          <a:lin ang="5400000" scaled="0"/>
                        </a:gradFill>
                        <a:latin typeface="+mn-lt"/>
                      </a:endParaRPr>
                    </a:p>
                  </a:txBody>
                  <a:tcPr marT="0" marB="0" anchor="ctr">
                    <a:lnL w="12700" cmpd="sng">
                      <a:noFill/>
                    </a:lnL>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5310">
                                <a:srgbClr val="FFFFFF"/>
                              </a:gs>
                              <a:gs pos="21239">
                                <a:srgbClr val="FFFFFF"/>
                              </a:gs>
                            </a:gsLst>
                            <a:lin ang="5400000" scaled="0"/>
                          </a:gradFill>
                          <a:latin typeface="+mn-lt"/>
                        </a:rPr>
                        <a:t>Column 2</a:t>
                      </a:r>
                      <a:endParaRPr lang="en-US" sz="1600" b="0" dirty="0">
                        <a:gradFill>
                          <a:gsLst>
                            <a:gs pos="5310">
                              <a:srgbClr val="FFFFFF"/>
                            </a:gs>
                            <a:gs pos="21239">
                              <a:srgbClr val="FFFFFF"/>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5310">
                                <a:srgbClr val="FFFFFF"/>
                              </a:gs>
                              <a:gs pos="21239">
                                <a:srgbClr val="FFFFFF"/>
                              </a:gs>
                            </a:gsLst>
                            <a:lin ang="5400000" scaled="0"/>
                          </a:gradFill>
                          <a:latin typeface="+mn-lt"/>
                        </a:rPr>
                        <a:t>Column 3</a:t>
                      </a:r>
                      <a:endParaRPr lang="en-US" sz="1600" b="0" dirty="0">
                        <a:gradFill>
                          <a:gsLst>
                            <a:gs pos="5310">
                              <a:srgbClr val="FFFFFF"/>
                            </a:gs>
                            <a:gs pos="21239">
                              <a:srgbClr val="FFFFFF"/>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5310">
                                <a:srgbClr val="FFFFFF"/>
                              </a:gs>
                              <a:gs pos="21239">
                                <a:srgbClr val="FFFFFF"/>
                              </a:gs>
                            </a:gsLst>
                            <a:lin ang="5400000" scaled="0"/>
                          </a:gradFill>
                          <a:latin typeface="+mn-lt"/>
                        </a:rPr>
                        <a:t>Column 4</a:t>
                      </a:r>
                      <a:endParaRPr lang="en-US" sz="1600" b="0" dirty="0">
                        <a:gradFill>
                          <a:gsLst>
                            <a:gs pos="5310">
                              <a:srgbClr val="FFFFFF"/>
                            </a:gs>
                            <a:gs pos="21239">
                              <a:srgbClr val="FFFFFF"/>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5310">
                                <a:srgbClr val="FFFFFF"/>
                              </a:gs>
                              <a:gs pos="21239">
                                <a:srgbClr val="FFFFFF"/>
                              </a:gs>
                            </a:gsLst>
                            <a:lin ang="5400000" scaled="0"/>
                          </a:gradFill>
                          <a:latin typeface="+mn-lt"/>
                        </a:rPr>
                        <a:t>Column 5</a:t>
                      </a:r>
                      <a:endParaRPr lang="en-US" sz="1600" b="0" dirty="0">
                        <a:gradFill>
                          <a:gsLst>
                            <a:gs pos="5310">
                              <a:srgbClr val="FFFFFF"/>
                            </a:gs>
                            <a:gs pos="21239">
                              <a:srgbClr val="FFFFFF"/>
                            </a:gs>
                          </a:gsLst>
                          <a:lin ang="5400000" scaled="0"/>
                        </a:gradFill>
                        <a:latin typeface="+mn-lt"/>
                      </a:endParaRPr>
                    </a:p>
                  </a:txBody>
                  <a:tcPr marT="0" marB="0" anchor="ctr">
                    <a:lnR w="12700" cmpd="sng">
                      <a:noFill/>
                    </a:ln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1"/>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2"/>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3"/>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4"/>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5"/>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6"/>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7"/>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a16="http://schemas.microsoft.com/office/drawing/2014/main" val="10008"/>
                  </a:ext>
                </a:extLst>
              </a:tr>
            </a:tbl>
          </a:graphicData>
        </a:graphic>
      </p:graphicFrame>
      <p:sp>
        <p:nvSpPr>
          <p:cNvPr id="7"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87611">
                      <a:schemeClr val="tx1"/>
                    </a:gs>
                    <a:gs pos="58000">
                      <a:schemeClr val="tx1"/>
                    </a:gs>
                  </a:gsLst>
                  <a:lin ang="5400000" scaled="0"/>
                </a:gradFill>
                <a:latin typeface="+mn-lt"/>
                <a:ea typeface="+mj-ea"/>
                <a:cs typeface="+mj-cs"/>
              </a:rPr>
              <a:t>This is a content box, always </a:t>
            </a:r>
            <a:br>
              <a:rPr lang="en-US" sz="2400" dirty="0">
                <a:gradFill>
                  <a:gsLst>
                    <a:gs pos="87611">
                      <a:schemeClr val="tx1"/>
                    </a:gs>
                    <a:gs pos="58000">
                      <a:schemeClr val="tx1"/>
                    </a:gs>
                  </a:gsLst>
                  <a:lin ang="5400000" scaled="0"/>
                </a:gradFill>
                <a:latin typeface="+mn-lt"/>
                <a:ea typeface="+mj-ea"/>
                <a:cs typeface="+mj-cs"/>
              </a:rPr>
            </a:br>
            <a:r>
              <a:rPr lang="en-US" sz="2400" dirty="0">
                <a:gradFill>
                  <a:gsLst>
                    <a:gs pos="87611">
                      <a:schemeClr val="tx1"/>
                    </a:gs>
                    <a:gs pos="58000">
                      <a:schemeClr val="tx1"/>
                    </a:gs>
                  </a:gsLst>
                  <a:lin ang="5400000" scaled="0"/>
                </a:gradFill>
                <a:latin typeface="+mn-lt"/>
                <a:ea typeface="+mj-ea"/>
                <a:cs typeface="+mj-cs"/>
              </a:rPr>
              <a:t>24pts and sentence case.</a:t>
            </a:r>
          </a:p>
        </p:txBody>
      </p:sp>
    </p:spTree>
    <p:extLst>
      <p:ext uri="{BB962C8B-B14F-4D97-AF65-F5344CB8AC3E}">
        <p14:creationId xmlns:p14="http://schemas.microsoft.com/office/powerpoint/2010/main" val="407257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normAutofit/>
          </a:bodyPr>
          <a:lstStyle/>
          <a:p>
            <a:r>
              <a:rPr lang="en-US" dirty="0"/>
              <a:t>Diagram with text</a:t>
            </a:r>
          </a:p>
        </p:txBody>
      </p:sp>
      <p:grpSp>
        <p:nvGrpSpPr>
          <p:cNvPr id="4" name="Group 3"/>
          <p:cNvGrpSpPr/>
          <p:nvPr/>
        </p:nvGrpSpPr>
        <p:grpSpPr>
          <a:xfrm>
            <a:off x="4023700" y="2217116"/>
            <a:ext cx="8046633" cy="4232556"/>
            <a:chOff x="914161" y="1414120"/>
            <a:chExt cx="10481380" cy="3271088"/>
          </a:xfrm>
          <a:effectLst/>
        </p:grpSpPr>
        <p:sp>
          <p:nvSpPr>
            <p:cNvPr id="5" name="Rectangle 4"/>
            <p:cNvSpPr/>
            <p:nvPr/>
          </p:nvSpPr>
          <p:spPr>
            <a:xfrm>
              <a:off x="914164" y="2951289"/>
              <a:ext cx="10462073" cy="1733919"/>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21725" tIns="60862" rIns="121725" bIns="60862" rtlCol="0" anchor="b"/>
            <a:lstStyle/>
            <a:p>
              <a:r>
                <a:rPr lang="en-US" sz="1100" dirty="0">
                  <a:gradFill>
                    <a:gsLst>
                      <a:gs pos="0">
                        <a:schemeClr val="tx1"/>
                      </a:gs>
                      <a:gs pos="100000">
                        <a:schemeClr val="tx1"/>
                      </a:gs>
                    </a:gsLst>
                    <a:lin ang="5400000" scaled="0"/>
                  </a:gradFill>
                </a:rPr>
                <a:t>Media Foundation</a:t>
              </a:r>
            </a:p>
          </p:txBody>
        </p:sp>
        <p:sp>
          <p:nvSpPr>
            <p:cNvPr id="6" name="Rectangle 5"/>
            <p:cNvSpPr/>
            <p:nvPr/>
          </p:nvSpPr>
          <p:spPr>
            <a:xfrm>
              <a:off x="914161" y="2421793"/>
              <a:ext cx="2437763"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Playback/Preview</a:t>
              </a:r>
            </a:p>
            <a:p>
              <a:r>
                <a:rPr lang="en-US" sz="1100" dirty="0">
                  <a:gradFill>
                    <a:gsLst>
                      <a:gs pos="0">
                        <a:srgbClr val="FFFFFF"/>
                      </a:gs>
                      <a:gs pos="100000">
                        <a:srgbClr val="FFFFFF"/>
                      </a:gs>
                    </a:gsLst>
                    <a:lin ang="5400000" scaled="0"/>
                  </a:gradFill>
                </a:rPr>
                <a:t>(Media Engine)</a:t>
              </a:r>
            </a:p>
          </p:txBody>
        </p:sp>
        <p:sp>
          <p:nvSpPr>
            <p:cNvPr id="7" name="Rectangle 6"/>
            <p:cNvSpPr/>
            <p:nvPr/>
          </p:nvSpPr>
          <p:spPr>
            <a:xfrm>
              <a:off x="914164" y="1414120"/>
              <a:ext cx="10462073" cy="432790"/>
            </a:xfrm>
            <a:prstGeom prst="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ctr"/>
            <a:lstStyle/>
            <a:p>
              <a:pPr algn="ctr"/>
              <a:r>
                <a:rPr lang="en-US" sz="1100" dirty="0">
                  <a:gradFill>
                    <a:gsLst>
                      <a:gs pos="43363">
                        <a:srgbClr val="505050"/>
                      </a:gs>
                      <a:gs pos="71000">
                        <a:srgbClr val="505050"/>
                      </a:gs>
                    </a:gsLst>
                    <a:lin ang="5400000" scaled="0"/>
                  </a:gradFill>
                </a:rPr>
                <a:t>Windows Style App</a:t>
              </a:r>
            </a:p>
          </p:txBody>
        </p:sp>
        <p:sp>
          <p:nvSpPr>
            <p:cNvPr id="8" name="Rectangle 7"/>
            <p:cNvSpPr/>
            <p:nvPr/>
          </p:nvSpPr>
          <p:spPr>
            <a:xfrm>
              <a:off x="3453499" y="2421793"/>
              <a:ext cx="2563543"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Capture</a:t>
              </a:r>
            </a:p>
            <a:p>
              <a:r>
                <a:rPr lang="en-US" sz="1100" dirty="0">
                  <a:gradFill>
                    <a:gsLst>
                      <a:gs pos="0">
                        <a:srgbClr val="FFFFFF"/>
                      </a:gs>
                      <a:gs pos="100000">
                        <a:srgbClr val="FFFFFF"/>
                      </a:gs>
                    </a:gsLst>
                    <a:lin ang="5400000" scaled="0"/>
                  </a:gradFill>
                </a:rPr>
                <a:t>(Capture Engine)</a:t>
              </a:r>
            </a:p>
          </p:txBody>
        </p:sp>
        <p:sp>
          <p:nvSpPr>
            <p:cNvPr id="9" name="Rectangle 8"/>
            <p:cNvSpPr/>
            <p:nvPr/>
          </p:nvSpPr>
          <p:spPr>
            <a:xfrm>
              <a:off x="8612710" y="2421793"/>
              <a:ext cx="2763528"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Streaming</a:t>
              </a:r>
            </a:p>
            <a:p>
              <a:r>
                <a:rPr lang="en-US" sz="1100" dirty="0">
                  <a:gradFill>
                    <a:gsLst>
                      <a:gs pos="0">
                        <a:srgbClr val="FFFFFF"/>
                      </a:gs>
                      <a:gs pos="100000">
                        <a:srgbClr val="FFFFFF"/>
                      </a:gs>
                    </a:gsLst>
                    <a:lin ang="5400000" scaled="0"/>
                  </a:gradFill>
                </a:rPr>
                <a:t>(Sharing Engine)</a:t>
              </a:r>
            </a:p>
          </p:txBody>
        </p:sp>
        <p:sp>
          <p:nvSpPr>
            <p:cNvPr id="10" name="Rectangle 9"/>
            <p:cNvSpPr/>
            <p:nvPr/>
          </p:nvSpPr>
          <p:spPr>
            <a:xfrm>
              <a:off x="6097098" y="2421793"/>
              <a:ext cx="2435555" cy="474422"/>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Transcode</a:t>
              </a:r>
            </a:p>
            <a:p>
              <a:endParaRPr lang="en-US" sz="1100" dirty="0">
                <a:gradFill>
                  <a:gsLst>
                    <a:gs pos="0">
                      <a:srgbClr val="FFFFFF"/>
                    </a:gs>
                    <a:gs pos="100000">
                      <a:srgbClr val="FFFFFF"/>
                    </a:gs>
                  </a:gsLst>
                  <a:lin ang="5400000" scaled="0"/>
                </a:gradFill>
              </a:endParaRPr>
            </a:p>
          </p:txBody>
        </p:sp>
        <p:sp>
          <p:nvSpPr>
            <p:cNvPr id="11" name="Rectangle 10"/>
            <p:cNvSpPr/>
            <p:nvPr/>
          </p:nvSpPr>
          <p:spPr>
            <a:xfrm>
              <a:off x="1828323" y="3085006"/>
              <a:ext cx="1523603"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Audio/Video</a:t>
              </a:r>
            </a:p>
            <a:p>
              <a:r>
                <a:rPr lang="en-US" sz="1050" dirty="0">
                  <a:gradFill>
                    <a:gsLst>
                      <a:gs pos="78761">
                        <a:srgbClr val="FFFFFF"/>
                      </a:gs>
                      <a:gs pos="35000">
                        <a:srgbClr val="FFFFFF"/>
                      </a:gs>
                    </a:gsLst>
                    <a:lin ang="5400000" scaled="0"/>
                  </a:gradFill>
                </a:rPr>
                <a:t>Source</a:t>
              </a:r>
            </a:p>
          </p:txBody>
        </p:sp>
        <p:sp>
          <p:nvSpPr>
            <p:cNvPr id="12" name="Rectangle 11"/>
            <p:cNvSpPr/>
            <p:nvPr/>
          </p:nvSpPr>
          <p:spPr>
            <a:xfrm>
              <a:off x="3453499" y="3085006"/>
              <a:ext cx="132045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Video</a:t>
              </a:r>
            </a:p>
            <a:p>
              <a:r>
                <a:rPr lang="en-US" sz="1050" dirty="0">
                  <a:gradFill>
                    <a:gsLst>
                      <a:gs pos="78761">
                        <a:srgbClr val="FFFFFF"/>
                      </a:gs>
                      <a:gs pos="35000">
                        <a:srgbClr val="FFFFFF"/>
                      </a:gs>
                    </a:gsLst>
                    <a:lin ang="5400000" scaled="0"/>
                  </a:gradFill>
                </a:rPr>
                <a:t>Decoder</a:t>
              </a:r>
            </a:p>
          </p:txBody>
        </p:sp>
        <p:sp>
          <p:nvSpPr>
            <p:cNvPr id="13" name="Rectangle 12"/>
            <p:cNvSpPr/>
            <p:nvPr/>
          </p:nvSpPr>
          <p:spPr>
            <a:xfrm>
              <a:off x="4860953" y="3085006"/>
              <a:ext cx="113188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Video</a:t>
              </a:r>
            </a:p>
            <a:p>
              <a:r>
                <a:rPr lang="en-US" sz="1050" dirty="0">
                  <a:gradFill>
                    <a:gsLst>
                      <a:gs pos="78761">
                        <a:srgbClr val="FFFFFF"/>
                      </a:gs>
                      <a:gs pos="35000">
                        <a:srgbClr val="FFFFFF"/>
                      </a:gs>
                    </a:gsLst>
                    <a:lin ang="5400000" scaled="0"/>
                  </a:gradFill>
                </a:rPr>
                <a:t>Effect 1</a:t>
              </a:r>
            </a:p>
          </p:txBody>
        </p:sp>
        <p:sp>
          <p:nvSpPr>
            <p:cNvPr id="14" name="Rectangle 13"/>
            <p:cNvSpPr/>
            <p:nvPr/>
          </p:nvSpPr>
          <p:spPr>
            <a:xfrm>
              <a:off x="7313295" y="3085006"/>
              <a:ext cx="1219358"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Video</a:t>
              </a:r>
            </a:p>
            <a:p>
              <a:r>
                <a:rPr lang="en-US" sz="1050" dirty="0">
                  <a:gradFill>
                    <a:gsLst>
                      <a:gs pos="78761">
                        <a:srgbClr val="FFFFFF"/>
                      </a:gs>
                      <a:gs pos="35000">
                        <a:srgbClr val="FFFFFF"/>
                      </a:gs>
                    </a:gsLst>
                    <a:lin ang="5400000" scaled="0"/>
                  </a:gradFill>
                </a:rPr>
                <a:t>Encoder</a:t>
              </a:r>
            </a:p>
          </p:txBody>
        </p:sp>
        <p:sp>
          <p:nvSpPr>
            <p:cNvPr id="15" name="Rectangle 14"/>
            <p:cNvSpPr/>
            <p:nvPr/>
          </p:nvSpPr>
          <p:spPr>
            <a:xfrm>
              <a:off x="6079835" y="3085006"/>
              <a:ext cx="113188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Video</a:t>
              </a:r>
            </a:p>
            <a:p>
              <a:r>
                <a:rPr lang="en-US" sz="1050" dirty="0">
                  <a:gradFill>
                    <a:gsLst>
                      <a:gs pos="78761">
                        <a:srgbClr val="FFFFFF"/>
                      </a:gs>
                      <a:gs pos="35000">
                        <a:srgbClr val="FFFFFF"/>
                      </a:gs>
                    </a:gsLst>
                    <a:lin ang="5400000" scaled="0"/>
                  </a:gradFill>
                </a:rPr>
                <a:t>Effect N</a:t>
              </a:r>
            </a:p>
          </p:txBody>
        </p:sp>
        <p:sp>
          <p:nvSpPr>
            <p:cNvPr id="16" name="Rectangle 15"/>
            <p:cNvSpPr/>
            <p:nvPr/>
          </p:nvSpPr>
          <p:spPr>
            <a:xfrm>
              <a:off x="8612710" y="3085006"/>
              <a:ext cx="1490772"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Audio/Video</a:t>
              </a:r>
            </a:p>
            <a:p>
              <a:r>
                <a:rPr lang="en-US" sz="1050" dirty="0">
                  <a:gradFill>
                    <a:gsLst>
                      <a:gs pos="78761">
                        <a:srgbClr val="FFFFFF"/>
                      </a:gs>
                      <a:gs pos="35000">
                        <a:srgbClr val="FFFFFF"/>
                      </a:gs>
                    </a:gsLst>
                    <a:lin ang="5400000" scaled="0"/>
                  </a:gradFill>
                </a:rPr>
                <a:t>Sink</a:t>
              </a:r>
            </a:p>
          </p:txBody>
        </p:sp>
        <p:sp>
          <p:nvSpPr>
            <p:cNvPr id="17" name="Rectangle 16"/>
            <p:cNvSpPr/>
            <p:nvPr/>
          </p:nvSpPr>
          <p:spPr>
            <a:xfrm>
              <a:off x="3453499" y="3586174"/>
              <a:ext cx="132045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a:t>
              </a:r>
            </a:p>
            <a:p>
              <a:r>
                <a:rPr lang="en-US" sz="1050" dirty="0">
                  <a:gradFill>
                    <a:gsLst>
                      <a:gs pos="78761">
                        <a:srgbClr val="FFFFFF"/>
                      </a:gs>
                      <a:gs pos="35000">
                        <a:srgbClr val="FFFFFF"/>
                      </a:gs>
                    </a:gsLst>
                    <a:lin ang="5400000" scaled="0"/>
                  </a:gradFill>
                </a:rPr>
                <a:t>Decoder</a:t>
              </a:r>
            </a:p>
          </p:txBody>
        </p:sp>
        <p:sp>
          <p:nvSpPr>
            <p:cNvPr id="18" name="Rectangle 17"/>
            <p:cNvSpPr/>
            <p:nvPr/>
          </p:nvSpPr>
          <p:spPr>
            <a:xfrm>
              <a:off x="4860953" y="3586174"/>
              <a:ext cx="113188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a:t>
              </a:r>
            </a:p>
            <a:p>
              <a:r>
                <a:rPr lang="en-US" sz="1050" dirty="0">
                  <a:gradFill>
                    <a:gsLst>
                      <a:gs pos="78761">
                        <a:srgbClr val="FFFFFF"/>
                      </a:gs>
                      <a:gs pos="35000">
                        <a:srgbClr val="FFFFFF"/>
                      </a:gs>
                    </a:gsLst>
                    <a:lin ang="5400000" scaled="0"/>
                  </a:gradFill>
                </a:rPr>
                <a:t>Effect 1</a:t>
              </a:r>
            </a:p>
          </p:txBody>
        </p:sp>
        <p:sp>
          <p:nvSpPr>
            <p:cNvPr id="19" name="Rectangle 18"/>
            <p:cNvSpPr/>
            <p:nvPr/>
          </p:nvSpPr>
          <p:spPr>
            <a:xfrm>
              <a:off x="7313295" y="3586174"/>
              <a:ext cx="1219358"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a:t>
              </a:r>
            </a:p>
            <a:p>
              <a:r>
                <a:rPr lang="en-US" sz="1050" dirty="0">
                  <a:gradFill>
                    <a:gsLst>
                      <a:gs pos="78761">
                        <a:srgbClr val="FFFFFF"/>
                      </a:gs>
                      <a:gs pos="35000">
                        <a:srgbClr val="FFFFFF"/>
                      </a:gs>
                    </a:gsLst>
                    <a:lin ang="5400000" scaled="0"/>
                  </a:gradFill>
                </a:rPr>
                <a:t>Encoder</a:t>
              </a:r>
            </a:p>
          </p:txBody>
        </p:sp>
        <p:sp>
          <p:nvSpPr>
            <p:cNvPr id="20" name="Rectangle 19"/>
            <p:cNvSpPr/>
            <p:nvPr/>
          </p:nvSpPr>
          <p:spPr>
            <a:xfrm>
              <a:off x="6079835" y="3586174"/>
              <a:ext cx="113188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78761">
                        <a:srgbClr val="FFFFFF"/>
                      </a:gs>
                      <a:gs pos="35000">
                        <a:srgbClr val="FFFFFF"/>
                      </a:gs>
                    </a:gsLst>
                    <a:lin ang="5400000" scaled="0"/>
                  </a:gradFill>
                </a:rPr>
                <a:t>Audio</a:t>
              </a:r>
            </a:p>
            <a:p>
              <a:r>
                <a:rPr lang="en-US" sz="1050" dirty="0">
                  <a:gradFill>
                    <a:gsLst>
                      <a:gs pos="78761">
                        <a:srgbClr val="FFFFFF"/>
                      </a:gs>
                      <a:gs pos="35000">
                        <a:srgbClr val="FFFFFF"/>
                      </a:gs>
                    </a:gsLst>
                    <a:lin ang="5400000" scaled="0"/>
                  </a:gradFill>
                </a:rPr>
                <a:t>Effect N</a:t>
              </a:r>
            </a:p>
          </p:txBody>
        </p:sp>
        <p:sp>
          <p:nvSpPr>
            <p:cNvPr id="21" name="Rectangle 20"/>
            <p:cNvSpPr/>
            <p:nvPr/>
          </p:nvSpPr>
          <p:spPr>
            <a:xfrm>
              <a:off x="914161" y="1907826"/>
              <a:ext cx="2437765" cy="453051"/>
            </a:xfrm>
            <a:prstGeom prst="rect">
              <a:avLst/>
            </a:prstGeom>
            <a:solidFill>
              <a:schemeClr val="accent2"/>
            </a:solidFill>
            <a:ln w="3175">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&lt;audio src=“…”&gt;</a:t>
              </a:r>
            </a:p>
            <a:p>
              <a:r>
                <a:rPr lang="en-US" sz="1100" dirty="0">
                  <a:gradFill>
                    <a:gsLst>
                      <a:gs pos="0">
                        <a:srgbClr val="FFFFFF"/>
                      </a:gs>
                      <a:gs pos="100000">
                        <a:srgbClr val="FFFFFF"/>
                      </a:gs>
                    </a:gsLst>
                    <a:lin ang="5400000" scaled="0"/>
                  </a:gradFill>
                </a:rPr>
                <a:t>&lt;video src=“…”&gt;</a:t>
              </a:r>
            </a:p>
          </p:txBody>
        </p:sp>
        <p:sp>
          <p:nvSpPr>
            <p:cNvPr id="22" name="Rectangle 21"/>
            <p:cNvSpPr/>
            <p:nvPr/>
          </p:nvSpPr>
          <p:spPr>
            <a:xfrm>
              <a:off x="3453499" y="1907826"/>
              <a:ext cx="7942042" cy="453051"/>
            </a:xfrm>
            <a:prstGeom prst="rect">
              <a:avLst/>
            </a:prstGeom>
            <a:solidFill>
              <a:schemeClr val="accent2"/>
            </a:solidFill>
            <a:ln w="3175">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100" dirty="0">
                  <a:gradFill>
                    <a:gsLst>
                      <a:gs pos="0">
                        <a:srgbClr val="FFFFFF"/>
                      </a:gs>
                      <a:gs pos="100000">
                        <a:srgbClr val="FFFFFF"/>
                      </a:gs>
                    </a:gsLst>
                    <a:lin ang="5400000" scaled="0"/>
                  </a:gradFill>
                </a:rPr>
                <a:t>Windows Runtime (WinRT)</a:t>
              </a:r>
            </a:p>
          </p:txBody>
        </p:sp>
      </p:grpSp>
      <p:sp>
        <p:nvSpPr>
          <p:cNvPr id="25"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83186">
                      <a:schemeClr val="tx1"/>
                    </a:gs>
                    <a:gs pos="54000">
                      <a:schemeClr val="tx1"/>
                    </a:gs>
                  </a:gsLst>
                  <a:lin ang="5400000" scaled="0"/>
                </a:gradFill>
                <a:latin typeface="+mn-lt"/>
                <a:ea typeface="+mj-ea"/>
                <a:cs typeface="+mj-cs"/>
              </a:rPr>
              <a:t>This is a content box, always </a:t>
            </a:r>
            <a:br>
              <a:rPr lang="en-US" sz="2400" dirty="0">
                <a:gradFill>
                  <a:gsLst>
                    <a:gs pos="83186">
                      <a:schemeClr val="tx1"/>
                    </a:gs>
                    <a:gs pos="54000">
                      <a:schemeClr val="tx1"/>
                    </a:gs>
                  </a:gsLst>
                  <a:lin ang="5400000" scaled="0"/>
                </a:gradFill>
                <a:latin typeface="+mn-lt"/>
                <a:ea typeface="+mj-ea"/>
                <a:cs typeface="+mj-cs"/>
              </a:rPr>
            </a:br>
            <a:r>
              <a:rPr lang="en-US" sz="2400" dirty="0">
                <a:gradFill>
                  <a:gsLst>
                    <a:gs pos="83186">
                      <a:schemeClr val="tx1"/>
                    </a:gs>
                    <a:gs pos="54000">
                      <a:schemeClr val="tx1"/>
                    </a:gs>
                  </a:gsLst>
                  <a:lin ang="5400000" scaled="0"/>
                </a:gradFill>
                <a:latin typeface="+mn-lt"/>
                <a:ea typeface="+mj-ea"/>
                <a:cs typeface="+mj-cs"/>
              </a:rPr>
              <a:t>24pts and sentence case.</a:t>
            </a:r>
          </a:p>
        </p:txBody>
      </p:sp>
    </p:spTree>
    <p:extLst>
      <p:ext uri="{BB962C8B-B14F-4D97-AF65-F5344CB8AC3E}">
        <p14:creationId xmlns:p14="http://schemas.microsoft.com/office/powerpoint/2010/main" val="239126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Diagram without text </a:t>
            </a:r>
          </a:p>
        </p:txBody>
      </p:sp>
      <p:grpSp>
        <p:nvGrpSpPr>
          <p:cNvPr id="25" name="Group 24"/>
          <p:cNvGrpSpPr/>
          <p:nvPr/>
        </p:nvGrpSpPr>
        <p:grpSpPr>
          <a:xfrm>
            <a:off x="274637" y="1668482"/>
            <a:ext cx="11887202" cy="4918047"/>
            <a:chOff x="914161" y="1414120"/>
            <a:chExt cx="10481380" cy="3271088"/>
          </a:xfrm>
          <a:effectLst/>
        </p:grpSpPr>
        <p:sp>
          <p:nvSpPr>
            <p:cNvPr id="26" name="Rectangle 25"/>
            <p:cNvSpPr/>
            <p:nvPr/>
          </p:nvSpPr>
          <p:spPr>
            <a:xfrm>
              <a:off x="914164" y="2951289"/>
              <a:ext cx="10462073" cy="1733919"/>
            </a:xfrm>
            <a:prstGeom prst="rect">
              <a:avLst/>
            </a:prstGeom>
            <a:noFill/>
            <a:ln w="25400" cap="flat" cmpd="sng" algn="ctr">
              <a:solidFill>
                <a:schemeClr val="accent1"/>
              </a:solidFill>
              <a:prstDash val="lgDash"/>
            </a:ln>
            <a:effectLst/>
          </p:spPr>
          <p:txBody>
            <a:bodyPr lIns="121725" tIns="60862" rIns="121725" bIns="60862"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rPr>
                <a:t>Media Foundation</a:t>
              </a:r>
            </a:p>
          </p:txBody>
        </p:sp>
        <p:sp>
          <p:nvSpPr>
            <p:cNvPr id="27" name="Rectangle 26"/>
            <p:cNvSpPr/>
            <p:nvPr/>
          </p:nvSpPr>
          <p:spPr>
            <a:xfrm>
              <a:off x="914161" y="2421793"/>
              <a:ext cx="2437763"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Playback/Preview</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(Media Engine)</a:t>
              </a:r>
            </a:p>
          </p:txBody>
        </p:sp>
        <p:sp>
          <p:nvSpPr>
            <p:cNvPr id="28" name="Rectangle 27"/>
            <p:cNvSpPr/>
            <p:nvPr/>
          </p:nvSpPr>
          <p:spPr>
            <a:xfrm>
              <a:off x="914161" y="1414120"/>
              <a:ext cx="10481380" cy="432790"/>
            </a:xfrm>
            <a:prstGeom prst="rect">
              <a:avLst/>
            </a:prstGeom>
            <a:solidFill>
              <a:schemeClr val="accent2"/>
            </a:solidFill>
            <a:ln w="25400" cap="flat" cmpd="sng" algn="ctr">
              <a:noFill/>
              <a:prstDash val="solid"/>
            </a:ln>
            <a:effectLst/>
          </p:spPr>
          <p:txBody>
            <a:bodyPr lIns="121725" tIns="60862" rIns="121725" bIns="608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rPr>
                <a:t>New Windows 8 app</a:t>
              </a:r>
            </a:p>
          </p:txBody>
        </p:sp>
        <p:sp>
          <p:nvSpPr>
            <p:cNvPr id="29" name="Rectangle 28"/>
            <p:cNvSpPr/>
            <p:nvPr/>
          </p:nvSpPr>
          <p:spPr>
            <a:xfrm>
              <a:off x="3453499" y="2421793"/>
              <a:ext cx="2563543"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Capture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(Capture Engine)</a:t>
              </a:r>
            </a:p>
          </p:txBody>
        </p:sp>
        <p:sp>
          <p:nvSpPr>
            <p:cNvPr id="30" name="Rectangle 29"/>
            <p:cNvSpPr/>
            <p:nvPr/>
          </p:nvSpPr>
          <p:spPr>
            <a:xfrm>
              <a:off x="8632012" y="2421793"/>
              <a:ext cx="2763529"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Streaming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(Sharing Engine)</a:t>
              </a:r>
            </a:p>
          </p:txBody>
        </p:sp>
        <p:sp>
          <p:nvSpPr>
            <p:cNvPr id="31" name="Rectangle 30"/>
            <p:cNvSpPr/>
            <p:nvPr/>
          </p:nvSpPr>
          <p:spPr>
            <a:xfrm>
              <a:off x="6097098" y="2421793"/>
              <a:ext cx="2435555" cy="474422"/>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Transcode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endParaRPr>
            </a:p>
          </p:txBody>
        </p:sp>
        <p:sp>
          <p:nvSpPr>
            <p:cNvPr id="32" name="Rectangle 31"/>
            <p:cNvSpPr/>
            <p:nvPr/>
          </p:nvSpPr>
          <p:spPr>
            <a:xfrm>
              <a:off x="1828323" y="3085006"/>
              <a:ext cx="1523603"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Source</a:t>
              </a:r>
            </a:p>
          </p:txBody>
        </p:sp>
        <p:sp>
          <p:nvSpPr>
            <p:cNvPr id="33" name="Rectangle 32"/>
            <p:cNvSpPr/>
            <p:nvPr/>
          </p:nvSpPr>
          <p:spPr>
            <a:xfrm>
              <a:off x="3453499" y="3085006"/>
              <a:ext cx="132045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Decoder</a:t>
              </a:r>
            </a:p>
          </p:txBody>
        </p:sp>
        <p:sp>
          <p:nvSpPr>
            <p:cNvPr id="34" name="Rectangle 33"/>
            <p:cNvSpPr/>
            <p:nvPr/>
          </p:nvSpPr>
          <p:spPr>
            <a:xfrm>
              <a:off x="4860953" y="3085006"/>
              <a:ext cx="113188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1</a:t>
              </a:r>
            </a:p>
          </p:txBody>
        </p:sp>
        <p:sp>
          <p:nvSpPr>
            <p:cNvPr id="35" name="Rectangle 34"/>
            <p:cNvSpPr/>
            <p:nvPr/>
          </p:nvSpPr>
          <p:spPr>
            <a:xfrm>
              <a:off x="7313295" y="3085006"/>
              <a:ext cx="1219358"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Encoder</a:t>
              </a:r>
            </a:p>
          </p:txBody>
        </p:sp>
        <p:sp>
          <p:nvSpPr>
            <p:cNvPr id="36" name="Rectangle 35"/>
            <p:cNvSpPr/>
            <p:nvPr/>
          </p:nvSpPr>
          <p:spPr>
            <a:xfrm>
              <a:off x="6079835" y="3085006"/>
              <a:ext cx="113188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N</a:t>
              </a:r>
            </a:p>
          </p:txBody>
        </p:sp>
        <p:sp>
          <p:nvSpPr>
            <p:cNvPr id="37" name="Rectangle 36"/>
            <p:cNvSpPr/>
            <p:nvPr/>
          </p:nvSpPr>
          <p:spPr>
            <a:xfrm>
              <a:off x="8612710" y="3085006"/>
              <a:ext cx="1490772"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Sink</a:t>
              </a:r>
            </a:p>
          </p:txBody>
        </p:sp>
        <p:sp>
          <p:nvSpPr>
            <p:cNvPr id="38" name="Rectangle 37"/>
            <p:cNvSpPr/>
            <p:nvPr/>
          </p:nvSpPr>
          <p:spPr>
            <a:xfrm>
              <a:off x="3453499" y="3586174"/>
              <a:ext cx="132045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Decoder</a:t>
              </a:r>
            </a:p>
          </p:txBody>
        </p:sp>
        <p:sp>
          <p:nvSpPr>
            <p:cNvPr id="39" name="Rectangle 38"/>
            <p:cNvSpPr/>
            <p:nvPr/>
          </p:nvSpPr>
          <p:spPr>
            <a:xfrm>
              <a:off x="4860953" y="3586174"/>
              <a:ext cx="113188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1</a:t>
              </a:r>
            </a:p>
          </p:txBody>
        </p:sp>
        <p:sp>
          <p:nvSpPr>
            <p:cNvPr id="40" name="Rectangle 39"/>
            <p:cNvSpPr/>
            <p:nvPr/>
          </p:nvSpPr>
          <p:spPr>
            <a:xfrm>
              <a:off x="7313295" y="3586174"/>
              <a:ext cx="1219358"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Encoder</a:t>
              </a:r>
            </a:p>
          </p:txBody>
        </p:sp>
        <p:sp>
          <p:nvSpPr>
            <p:cNvPr id="41" name="Rectangle 40"/>
            <p:cNvSpPr/>
            <p:nvPr/>
          </p:nvSpPr>
          <p:spPr>
            <a:xfrm>
              <a:off x="6079835" y="3586174"/>
              <a:ext cx="113188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N</a:t>
              </a:r>
            </a:p>
          </p:txBody>
        </p:sp>
        <p:sp>
          <p:nvSpPr>
            <p:cNvPr id="42" name="Rectangle 41"/>
            <p:cNvSpPr/>
            <p:nvPr/>
          </p:nvSpPr>
          <p:spPr>
            <a:xfrm>
              <a:off x="914161" y="1907826"/>
              <a:ext cx="2437765" cy="453051"/>
            </a:xfrm>
            <a:prstGeom prst="rect">
              <a:avLst/>
            </a:prstGeom>
            <a:solidFill>
              <a:schemeClr val="accent1"/>
            </a:solidFill>
            <a:ln w="317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&lt;audio src=“…”&gt;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&lt;video src=“…”&gt;</a:t>
              </a:r>
            </a:p>
          </p:txBody>
        </p:sp>
        <p:sp>
          <p:nvSpPr>
            <p:cNvPr id="43" name="Rectangle 42"/>
            <p:cNvSpPr/>
            <p:nvPr/>
          </p:nvSpPr>
          <p:spPr>
            <a:xfrm>
              <a:off x="3453499" y="1907826"/>
              <a:ext cx="7942042" cy="453051"/>
            </a:xfrm>
            <a:prstGeom prst="rect">
              <a:avLst/>
            </a:prstGeom>
            <a:solidFill>
              <a:schemeClr val="accent1"/>
            </a:solidFill>
            <a:ln w="3175" cap="flat" cmpd="sng" algn="ctr">
              <a:noFill/>
              <a:prstDash val="solid"/>
            </a:ln>
            <a:effectLst/>
          </p:spPr>
          <p:txBody>
            <a:bodyPr lIns="121725" tIns="60862" rIns="121725" bIns="608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389">
                        <a:srgbClr val="FFFFFF"/>
                      </a:gs>
                      <a:gs pos="27434">
                        <a:srgbClr val="FFFFFF"/>
                      </a:gs>
                    </a:gsLst>
                    <a:lin ang="5400000" scaled="0"/>
                  </a:gradFill>
                  <a:effectLst/>
                  <a:uLnTx/>
                  <a:uFillTx/>
                  <a:latin typeface="Segoe UI"/>
                </a:rPr>
                <a:t>Windows Runtime (WinRT)</a:t>
              </a:r>
            </a:p>
          </p:txBody>
        </p:sp>
      </p:grpSp>
    </p:spTree>
    <p:extLst>
      <p:ext uri="{BB962C8B-B14F-4D97-AF65-F5344CB8AC3E}">
        <p14:creationId xmlns:p14="http://schemas.microsoft.com/office/powerpoint/2010/main" val="71234279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Video</a:t>
            </a:r>
          </a:p>
        </p:txBody>
      </p:sp>
    </p:spTree>
    <p:extLst>
      <p:ext uri="{BB962C8B-B14F-4D97-AF65-F5344CB8AC3E}">
        <p14:creationId xmlns:p14="http://schemas.microsoft.com/office/powerpoint/2010/main" val="1429199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29825836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1</a:t>
            </a:r>
          </a:p>
        </p:txBody>
      </p:sp>
      <p:sp>
        <p:nvSpPr>
          <p:cNvPr id="9" name="Picture Placeholder 8"/>
          <p:cNvSpPr>
            <a:spLocks noGrp="1"/>
          </p:cNvSpPr>
          <p:nvPr>
            <p:ph type="pic" sz="quarter" idx="10"/>
          </p:nvPr>
        </p:nvSpPr>
        <p:spPr/>
      </p:sp>
    </p:spTree>
    <p:extLst>
      <p:ext uri="{BB962C8B-B14F-4D97-AF65-F5344CB8AC3E}">
        <p14:creationId xmlns:p14="http://schemas.microsoft.com/office/powerpoint/2010/main" val="371688079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43337" y="3850951"/>
            <a:ext cx="3438144" cy="1932312"/>
          </a:xfrm>
          <a:prstGeom prst="rect">
            <a:avLst/>
          </a:prstGeom>
          <a:ln>
            <a:solidFill>
              <a:schemeClr val="tx1">
                <a:alpha val="50000"/>
              </a:schemeClr>
            </a:solidFill>
          </a:ln>
        </p:spPr>
      </p:pic>
      <p:sp>
        <p:nvSpPr>
          <p:cNvPr id="2" name="Title 1"/>
          <p:cNvSpPr>
            <a:spLocks noGrp="1"/>
          </p:cNvSpPr>
          <p:nvPr>
            <p:ph type="title"/>
          </p:nvPr>
        </p:nvSpPr>
        <p:spPr/>
        <p:txBody>
          <a:bodyPr/>
          <a:lstStyle/>
          <a:p>
            <a:r>
              <a:rPr lang="en-US"/>
              <a:t>Microsoft brand guidelines</a:t>
            </a:r>
            <a:endParaRPr lang="en-US" dirty="0"/>
          </a:p>
        </p:txBody>
      </p:sp>
      <p:sp>
        <p:nvSpPr>
          <p:cNvPr id="13" name="TextBox 12"/>
          <p:cNvSpPr txBox="1"/>
          <p:nvPr/>
        </p:nvSpPr>
        <p:spPr>
          <a:xfrm>
            <a:off x="274640" y="1606071"/>
            <a:ext cx="4846330" cy="3157788"/>
          </a:xfrm>
          <a:prstGeom prst="rect">
            <a:avLst/>
          </a:prstGeom>
          <a:noFill/>
        </p:spPr>
        <p:txBody>
          <a:bodyPr wrap="square" lIns="182880" tIns="146304" rIns="182880" bIns="146304" rtlCol="0">
            <a:spAutoFit/>
          </a:bodyPr>
          <a:lstStyle/>
          <a:p>
            <a:pPr>
              <a:spcAft>
                <a:spcPts val="600"/>
              </a:spcAft>
            </a:pPr>
            <a:r>
              <a:rPr lang="en-US" sz="2200" dirty="0">
                <a:gradFill>
                  <a:gsLst>
                    <a:gs pos="1255">
                      <a:schemeClr val="tx1"/>
                    </a:gs>
                    <a:gs pos="11000">
                      <a:schemeClr val="tx1"/>
                    </a:gs>
                  </a:gsLst>
                  <a:lin ang="5400000" scaled="0"/>
                </a:gradFill>
              </a:rPr>
              <a:t>Looking for more slide resources?</a:t>
            </a:r>
          </a:p>
          <a:p>
            <a:pPr>
              <a:spcAft>
                <a:spcPts val="600"/>
              </a:spcAft>
            </a:pPr>
            <a:r>
              <a:rPr lang="en-US" sz="2200" b="1" dirty="0">
                <a:gradFill>
                  <a:gsLst>
                    <a:gs pos="1255">
                      <a:schemeClr val="tx1"/>
                    </a:gs>
                    <a:gs pos="11000">
                      <a:schemeClr val="tx1"/>
                    </a:gs>
                  </a:gsLst>
                  <a:lin ang="5400000" scaled="0"/>
                </a:gradFill>
              </a:rPr>
              <a:t>Brand guidelines </a:t>
            </a:r>
            <a:r>
              <a:rPr lang="en-US" sz="2200" dirty="0">
                <a:gradFill>
                  <a:gsLst>
                    <a:gs pos="1255">
                      <a:schemeClr val="tx1"/>
                    </a:gs>
                    <a:gs pos="11000">
                      <a:schemeClr val="tx1"/>
                    </a:gs>
                  </a:gsLst>
                  <a:lin ang="5400000" scaled="0"/>
                </a:gradFill>
              </a:rPr>
              <a:t>for PowerPoint templates is a separate slide deck that provides an overview of the Microsoft brand, guidelines, resources, tips and much more. </a:t>
            </a:r>
          </a:p>
          <a:p>
            <a:pPr>
              <a:spcAft>
                <a:spcPts val="600"/>
              </a:spcAft>
            </a:pPr>
            <a:r>
              <a:rPr lang="en-US" sz="2200" dirty="0">
                <a:gradFill>
                  <a:gsLst>
                    <a:gs pos="1255">
                      <a:schemeClr val="tx1"/>
                    </a:gs>
                    <a:gs pos="11000">
                      <a:schemeClr val="tx1"/>
                    </a:gs>
                  </a:gsLst>
                  <a:lin ang="5400000" scaled="0"/>
                </a:gradFill>
              </a:rPr>
              <a:t>A few of the slides are shown </a:t>
            </a:r>
            <a:br>
              <a:rPr lang="en-US" sz="2200" dirty="0">
                <a:gradFill>
                  <a:gsLst>
                    <a:gs pos="1255">
                      <a:schemeClr val="tx1"/>
                    </a:gs>
                    <a:gs pos="11000">
                      <a:schemeClr val="tx1"/>
                    </a:gs>
                  </a:gsLst>
                  <a:lin ang="5400000" scaled="0"/>
                </a:gradFill>
              </a:rPr>
            </a:br>
            <a:r>
              <a:rPr lang="en-US" sz="2200" dirty="0">
                <a:gradFill>
                  <a:gsLst>
                    <a:gs pos="1255">
                      <a:schemeClr val="tx1"/>
                    </a:gs>
                    <a:gs pos="11000">
                      <a:schemeClr val="tx1"/>
                    </a:gs>
                  </a:gsLst>
                  <a:lin ang="5400000" scaled="0"/>
                </a:gradFill>
              </a:rPr>
              <a:t>at right.</a:t>
            </a:r>
          </a:p>
        </p:txBody>
      </p:sp>
      <p:sp>
        <p:nvSpPr>
          <p:cNvPr id="28" name="TextBox 27"/>
          <p:cNvSpPr txBox="1"/>
          <p:nvPr/>
        </p:nvSpPr>
        <p:spPr>
          <a:xfrm>
            <a:off x="274639" y="4824164"/>
            <a:ext cx="4571999" cy="1126462"/>
          </a:xfrm>
          <a:prstGeom prst="rect">
            <a:avLst/>
          </a:prstGeom>
          <a:noFill/>
        </p:spPr>
        <p:txBody>
          <a:bodyPr wrap="square" lIns="182880" tIns="146304" rIns="182880" bIns="146304" rtlCol="0">
            <a:spAutoFit/>
          </a:bodyPr>
          <a:lstStyle/>
          <a:p>
            <a:pPr>
              <a:spcAft>
                <a:spcPts val="600"/>
              </a:spcAft>
            </a:pPr>
            <a:r>
              <a:rPr lang="en-US" sz="2200" dirty="0">
                <a:gradFill>
                  <a:gsLst>
                    <a:gs pos="16736">
                      <a:schemeClr val="tx1"/>
                    </a:gs>
                    <a:gs pos="24000">
                      <a:schemeClr val="tx1"/>
                    </a:gs>
                  </a:gsLst>
                  <a:lin ang="5400000" scaled="0"/>
                </a:gradFill>
              </a:rPr>
              <a:t>Download from:  </a:t>
            </a:r>
            <a:r>
              <a:rPr lang="en-US" sz="1600" dirty="0">
                <a:solidFill>
                  <a:srgbClr val="505050"/>
                </a:solidFill>
                <a:hlinkClick r:id="rId4"/>
              </a:rPr>
              <a:t>https://microsoft.sharepoint.com/teams/BrandCentral/Pages/Presentations.aspx</a:t>
            </a:r>
            <a:endParaRPr lang="en-US" sz="1600" dirty="0">
              <a:gradFill>
                <a:gsLst>
                  <a:gs pos="2917">
                    <a:srgbClr val="505050"/>
                  </a:gs>
                  <a:gs pos="30000">
                    <a:srgbClr val="505050"/>
                  </a:gs>
                </a:gsLst>
                <a:lin ang="5400000" scaled="0"/>
              </a:gradFill>
            </a:endParaRPr>
          </a:p>
        </p:txBody>
      </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43337" y="1851360"/>
            <a:ext cx="3435939" cy="1931072"/>
          </a:xfrm>
          <a:prstGeom prst="rect">
            <a:avLst/>
          </a:prstGeom>
          <a:ln>
            <a:solidFill>
              <a:schemeClr val="tx1">
                <a:alpha val="50000"/>
              </a:schemeClr>
            </a:solidFill>
          </a:ln>
        </p:spPr>
      </p:pic>
      <p:pic>
        <p:nvPicPr>
          <p:cNvPr id="5" name="Picture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009706" y="1851360"/>
            <a:ext cx="3435939" cy="1931072"/>
          </a:xfrm>
          <a:prstGeom prst="rect">
            <a:avLst/>
          </a:prstGeom>
          <a:ln>
            <a:solidFill>
              <a:schemeClr val="tx1">
                <a:alpha val="50000"/>
              </a:schemeClr>
            </a:solidFill>
          </a:ln>
        </p:spPr>
      </p:pic>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09706" y="3852192"/>
            <a:ext cx="3435939" cy="1931071"/>
          </a:xfrm>
          <a:prstGeom prst="rect">
            <a:avLst/>
          </a:prstGeom>
          <a:ln>
            <a:solidFill>
              <a:schemeClr val="tx1">
                <a:alpha val="50000"/>
              </a:schemeClr>
            </a:solidFill>
          </a:ln>
        </p:spPr>
      </p:pic>
    </p:spTree>
    <p:extLst>
      <p:ext uri="{BB962C8B-B14F-4D97-AF65-F5344CB8AC3E}">
        <p14:creationId xmlns:p14="http://schemas.microsoft.com/office/powerpoint/2010/main" val="359340011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36907099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915" y="2626177"/>
            <a:ext cx="3286141" cy="2282663"/>
          </a:xfrm>
          <a:prstGeom prst="rect">
            <a:avLst/>
          </a:prstGeom>
        </p:spPr>
      </p:pic>
      <p:sp>
        <p:nvSpPr>
          <p:cNvPr id="13" name="TextBox 12"/>
          <p:cNvSpPr txBox="1"/>
          <p:nvPr/>
        </p:nvSpPr>
        <p:spPr>
          <a:xfrm>
            <a:off x="103165"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1970</a:t>
            </a:r>
          </a:p>
        </p:txBody>
      </p:sp>
      <p:sp>
        <p:nvSpPr>
          <p:cNvPr id="14" name="TextBox 13"/>
          <p:cNvSpPr txBox="1"/>
          <p:nvPr/>
        </p:nvSpPr>
        <p:spPr>
          <a:xfrm>
            <a:off x="895142"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1980</a:t>
            </a:r>
          </a:p>
        </p:txBody>
      </p:sp>
      <p:sp>
        <p:nvSpPr>
          <p:cNvPr id="15" name="TextBox 14"/>
          <p:cNvSpPr txBox="1"/>
          <p:nvPr/>
        </p:nvSpPr>
        <p:spPr>
          <a:xfrm>
            <a:off x="1687121"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1990</a:t>
            </a:r>
          </a:p>
        </p:txBody>
      </p:sp>
      <p:sp>
        <p:nvSpPr>
          <p:cNvPr id="16" name="TextBox 15"/>
          <p:cNvSpPr txBox="1"/>
          <p:nvPr/>
        </p:nvSpPr>
        <p:spPr>
          <a:xfrm>
            <a:off x="2479099"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2000</a:t>
            </a:r>
          </a:p>
        </p:txBody>
      </p:sp>
      <p:sp>
        <p:nvSpPr>
          <p:cNvPr id="17" name="TextBox 16"/>
          <p:cNvSpPr txBox="1"/>
          <p:nvPr/>
        </p:nvSpPr>
        <p:spPr>
          <a:xfrm>
            <a:off x="3271078"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2010</a:t>
            </a:r>
          </a:p>
        </p:txBody>
      </p:sp>
      <p:sp>
        <p:nvSpPr>
          <p:cNvPr id="18" name="TextBox 17"/>
          <p:cNvSpPr txBox="1"/>
          <p:nvPr/>
        </p:nvSpPr>
        <p:spPr>
          <a:xfrm>
            <a:off x="3532233" y="2760764"/>
            <a:ext cx="808171"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10,000,000,000</a:t>
            </a:r>
          </a:p>
        </p:txBody>
      </p:sp>
      <p:sp>
        <p:nvSpPr>
          <p:cNvPr id="19" name="TextBox 18"/>
          <p:cNvSpPr txBox="1"/>
          <p:nvPr/>
        </p:nvSpPr>
        <p:spPr>
          <a:xfrm>
            <a:off x="3532233" y="3017472"/>
            <a:ext cx="741336"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1,000,000,000</a:t>
            </a:r>
          </a:p>
        </p:txBody>
      </p:sp>
      <p:sp>
        <p:nvSpPr>
          <p:cNvPr id="20" name="TextBox 19"/>
          <p:cNvSpPr txBox="1"/>
          <p:nvPr/>
        </p:nvSpPr>
        <p:spPr>
          <a:xfrm>
            <a:off x="3532233" y="3297597"/>
            <a:ext cx="650173"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a:t>
            </a:r>
          </a:p>
        </p:txBody>
      </p:sp>
      <p:sp>
        <p:nvSpPr>
          <p:cNvPr id="21" name="TextBox 20"/>
          <p:cNvSpPr txBox="1"/>
          <p:nvPr/>
        </p:nvSpPr>
        <p:spPr>
          <a:xfrm>
            <a:off x="3532987" y="3579751"/>
            <a:ext cx="583337"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a:t>
            </a:r>
          </a:p>
        </p:txBody>
      </p:sp>
      <p:sp>
        <p:nvSpPr>
          <p:cNvPr id="22" name="TextBox 21"/>
          <p:cNvSpPr txBox="1"/>
          <p:nvPr/>
        </p:nvSpPr>
        <p:spPr>
          <a:xfrm>
            <a:off x="3532234" y="3860497"/>
            <a:ext cx="516503"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a:t>
            </a:r>
          </a:p>
        </p:txBody>
      </p:sp>
      <p:sp>
        <p:nvSpPr>
          <p:cNvPr id="23" name="TextBox 22"/>
          <p:cNvSpPr txBox="1"/>
          <p:nvPr/>
        </p:nvSpPr>
        <p:spPr>
          <a:xfrm>
            <a:off x="3531562" y="4139717"/>
            <a:ext cx="42533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a:t>
            </a:r>
          </a:p>
        </p:txBody>
      </p:sp>
      <p:sp>
        <p:nvSpPr>
          <p:cNvPr id="24" name="TextBox 23"/>
          <p:cNvSpPr txBox="1"/>
          <p:nvPr/>
        </p:nvSpPr>
        <p:spPr>
          <a:xfrm>
            <a:off x="3531561" y="4416310"/>
            <a:ext cx="358504"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a:t>
            </a:r>
          </a:p>
        </p:txBody>
      </p:sp>
      <p:sp>
        <p:nvSpPr>
          <p:cNvPr id="25" name="TextBox 24"/>
          <p:cNvSpPr txBox="1"/>
          <p:nvPr/>
        </p:nvSpPr>
        <p:spPr>
          <a:xfrm>
            <a:off x="3539127" y="4669533"/>
            <a:ext cx="29166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a:t>
            </a:r>
          </a:p>
        </p:txBody>
      </p:sp>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7516" y="3070541"/>
            <a:ext cx="3235300" cy="1793027"/>
          </a:xfrm>
          <a:prstGeom prst="rect">
            <a:avLst/>
          </a:prstGeom>
        </p:spPr>
      </p:pic>
      <p:sp>
        <p:nvSpPr>
          <p:cNvPr id="28" name="TextBox 27"/>
          <p:cNvSpPr txBox="1"/>
          <p:nvPr/>
        </p:nvSpPr>
        <p:spPr>
          <a:xfrm>
            <a:off x="3559206" y="2487876"/>
            <a:ext cx="627284"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b="1" spc="-39" dirty="0">
                <a:solidFill>
                  <a:srgbClr val="404040">
                    <a:lumMod val="50000"/>
                  </a:srgbClr>
                </a:solidFill>
                <a:latin typeface="Segoe UI"/>
                <a:ea typeface="Segoe UI" pitchFamily="34" charset="0"/>
                <a:cs typeface="Segoe UI" pitchFamily="34" charset="0"/>
              </a:rPr>
              <a:t>Transistors</a:t>
            </a:r>
          </a:p>
        </p:txBody>
      </p:sp>
      <p:sp>
        <p:nvSpPr>
          <p:cNvPr id="29" name="TextBox 28"/>
          <p:cNvSpPr txBox="1"/>
          <p:nvPr/>
        </p:nvSpPr>
        <p:spPr>
          <a:xfrm>
            <a:off x="1028223" y="1821463"/>
            <a:ext cx="2024649"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Moore’s Law</a:t>
            </a:r>
          </a:p>
        </p:txBody>
      </p:sp>
      <p:sp>
        <p:nvSpPr>
          <p:cNvPr id="317" name="TextBox 316"/>
          <p:cNvSpPr txBox="1"/>
          <p:nvPr/>
        </p:nvSpPr>
        <p:spPr>
          <a:xfrm>
            <a:off x="5740627" y="1821454"/>
            <a:ext cx="1783065"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Metcalf‘s Law</a:t>
            </a:r>
          </a:p>
        </p:txBody>
      </p:sp>
      <p:pic>
        <p:nvPicPr>
          <p:cNvPr id="604" name="Picture 603"/>
          <p:cNvPicPr>
            <a:picLocks noChangeAspect="1"/>
          </p:cNvPicPr>
          <p:nvPr/>
        </p:nvPicPr>
        <p:blipFill>
          <a:blip r:embed="rId5"/>
          <a:stretch>
            <a:fillRect/>
          </a:stretch>
        </p:blipFill>
        <p:spPr>
          <a:xfrm>
            <a:off x="4804733" y="2824929"/>
            <a:ext cx="3984388" cy="1973624"/>
          </a:xfrm>
          <a:prstGeom prst="rect">
            <a:avLst/>
          </a:prstGeom>
        </p:spPr>
      </p:pic>
      <p:pic>
        <p:nvPicPr>
          <p:cNvPr id="603" name="Picture 602"/>
          <p:cNvPicPr>
            <a:picLocks noChangeAspect="1"/>
          </p:cNvPicPr>
          <p:nvPr/>
        </p:nvPicPr>
        <p:blipFill>
          <a:blip r:embed="rId6"/>
          <a:stretch>
            <a:fillRect/>
          </a:stretch>
        </p:blipFill>
        <p:spPr>
          <a:xfrm>
            <a:off x="4660568" y="2722615"/>
            <a:ext cx="4230748" cy="2232174"/>
          </a:xfrm>
          <a:prstGeom prst="rect">
            <a:avLst/>
          </a:prstGeom>
        </p:spPr>
      </p:pic>
      <p:sp>
        <p:nvSpPr>
          <p:cNvPr id="2" name="Title 1"/>
          <p:cNvSpPr>
            <a:spLocks noGrp="1"/>
          </p:cNvSpPr>
          <p:nvPr>
            <p:ph type="title"/>
          </p:nvPr>
        </p:nvSpPr>
        <p:spPr>
          <a:xfrm>
            <a:off x="276325" y="296185"/>
            <a:ext cx="11886192" cy="565010"/>
          </a:xfrm>
        </p:spPr>
        <p:txBody>
          <a:bodyPr/>
          <a:lstStyle/>
          <a:p>
            <a:r>
              <a:rPr lang="en-US" dirty="0"/>
              <a:t>Disruptive Forces Enabling IoT</a:t>
            </a:r>
          </a:p>
        </p:txBody>
      </p:sp>
      <p:sp>
        <p:nvSpPr>
          <p:cNvPr id="26" name="TextBox 25"/>
          <p:cNvSpPr txBox="1"/>
          <p:nvPr/>
        </p:nvSpPr>
        <p:spPr>
          <a:xfrm>
            <a:off x="895144" y="5828882"/>
            <a:ext cx="11113473" cy="753369"/>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spc="-39" dirty="0">
                <a:solidFill>
                  <a:srgbClr val="404040">
                    <a:lumMod val="50000"/>
                  </a:srgbClr>
                </a:solidFill>
                <a:latin typeface="Segoe Light" panose="020B0302040504020203" pitchFamily="34" charset="0"/>
                <a:ea typeface="Segoe UI" pitchFamily="34" charset="0"/>
                <a:cs typeface="Segoe UI" pitchFamily="34" charset="0"/>
              </a:rPr>
              <a:t>And more importantly: </a:t>
            </a:r>
          </a:p>
          <a:p>
            <a:pPr defTabSz="932205">
              <a:defRPr/>
            </a:pPr>
            <a:r>
              <a:rPr lang="en-US" sz="2400" spc="-39" dirty="0">
                <a:solidFill>
                  <a:srgbClr val="404040">
                    <a:lumMod val="50000"/>
                  </a:srgbClr>
                </a:solidFill>
                <a:latin typeface="Segoe Light" panose="020B0302040504020203" pitchFamily="34" charset="0"/>
                <a:ea typeface="Segoe UI" pitchFamily="34" charset="0"/>
                <a:cs typeface="Segoe UI" pitchFamily="34" charset="0"/>
              </a:rPr>
              <a:t>what can you do by combining and analyzing signals from all of these IoT devices?</a:t>
            </a:r>
          </a:p>
        </p:txBody>
      </p:sp>
      <p:sp>
        <p:nvSpPr>
          <p:cNvPr id="30" name="TextBox 29"/>
          <p:cNvSpPr txBox="1"/>
          <p:nvPr/>
        </p:nvSpPr>
        <p:spPr>
          <a:xfrm>
            <a:off x="9723271" y="1821447"/>
            <a:ext cx="1869142"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Koomey’s Law</a:t>
            </a:r>
          </a:p>
        </p:txBody>
      </p:sp>
      <p:pic>
        <p:nvPicPr>
          <p:cNvPr id="4" name="Picture 3"/>
          <p:cNvPicPr>
            <a:picLocks noChangeAspect="1"/>
          </p:cNvPicPr>
          <p:nvPr/>
        </p:nvPicPr>
        <p:blipFill>
          <a:blip r:embed="rId7"/>
          <a:stretch>
            <a:fillRect/>
          </a:stretch>
        </p:blipFill>
        <p:spPr>
          <a:xfrm>
            <a:off x="9723271" y="2635942"/>
            <a:ext cx="1855229" cy="2272898"/>
          </a:xfrm>
          <a:prstGeom prst="rect">
            <a:avLst/>
          </a:prstGeom>
        </p:spPr>
      </p:pic>
      <p:sp>
        <p:nvSpPr>
          <p:cNvPr id="41" name="TextBox 40"/>
          <p:cNvSpPr txBox="1"/>
          <p:nvPr/>
        </p:nvSpPr>
        <p:spPr>
          <a:xfrm>
            <a:off x="11669016" y="2837644"/>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1.E+14</a:t>
            </a:r>
          </a:p>
        </p:txBody>
      </p:sp>
      <p:sp>
        <p:nvSpPr>
          <p:cNvPr id="42" name="TextBox 41"/>
          <p:cNvSpPr txBox="1"/>
          <p:nvPr/>
        </p:nvSpPr>
        <p:spPr>
          <a:xfrm>
            <a:off x="11669016" y="3094351"/>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1.E+12</a:t>
            </a:r>
          </a:p>
        </p:txBody>
      </p:sp>
      <p:sp>
        <p:nvSpPr>
          <p:cNvPr id="43" name="TextBox 42"/>
          <p:cNvSpPr txBox="1"/>
          <p:nvPr/>
        </p:nvSpPr>
        <p:spPr>
          <a:xfrm>
            <a:off x="11669016" y="3374477"/>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1.E+10</a:t>
            </a:r>
          </a:p>
        </p:txBody>
      </p:sp>
      <p:sp>
        <p:nvSpPr>
          <p:cNvPr id="44" name="TextBox 43"/>
          <p:cNvSpPr txBox="1"/>
          <p:nvPr/>
        </p:nvSpPr>
        <p:spPr>
          <a:xfrm>
            <a:off x="11669768" y="3656632"/>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1.E+08</a:t>
            </a:r>
          </a:p>
        </p:txBody>
      </p:sp>
      <p:sp>
        <p:nvSpPr>
          <p:cNvPr id="45" name="TextBox 44"/>
          <p:cNvSpPr txBox="1"/>
          <p:nvPr/>
        </p:nvSpPr>
        <p:spPr>
          <a:xfrm>
            <a:off x="11669016" y="3937377"/>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1.E+06</a:t>
            </a:r>
          </a:p>
        </p:txBody>
      </p:sp>
      <p:sp>
        <p:nvSpPr>
          <p:cNvPr id="46" name="TextBox 45"/>
          <p:cNvSpPr txBox="1"/>
          <p:nvPr/>
        </p:nvSpPr>
        <p:spPr>
          <a:xfrm>
            <a:off x="11668344" y="4216595"/>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1.E+04</a:t>
            </a:r>
          </a:p>
        </p:txBody>
      </p:sp>
      <p:sp>
        <p:nvSpPr>
          <p:cNvPr id="47" name="TextBox 46"/>
          <p:cNvSpPr txBox="1"/>
          <p:nvPr/>
        </p:nvSpPr>
        <p:spPr>
          <a:xfrm>
            <a:off x="11668344" y="4493189"/>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1.E+02</a:t>
            </a:r>
          </a:p>
        </p:txBody>
      </p:sp>
      <p:sp>
        <p:nvSpPr>
          <p:cNvPr id="48" name="TextBox 47"/>
          <p:cNvSpPr txBox="1"/>
          <p:nvPr/>
        </p:nvSpPr>
        <p:spPr>
          <a:xfrm>
            <a:off x="11675909" y="4746413"/>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1.E+00</a:t>
            </a:r>
          </a:p>
        </p:txBody>
      </p:sp>
      <p:sp>
        <p:nvSpPr>
          <p:cNvPr id="49" name="TextBox 48"/>
          <p:cNvSpPr txBox="1"/>
          <p:nvPr/>
        </p:nvSpPr>
        <p:spPr>
          <a:xfrm>
            <a:off x="11643249" y="2414723"/>
            <a:ext cx="857415" cy="320182"/>
          </a:xfrm>
          <a:prstGeom prst="rect">
            <a:avLst/>
          </a:prstGeom>
          <a:noFill/>
          <a:ln>
            <a:noFill/>
            <a:headEnd type="none" w="med" len="med"/>
            <a:tailEnd type="none" w="med" len="med"/>
          </a:ln>
        </p:spPr>
        <p:txBody>
          <a:bodyPr wrap="none" lIns="0" tIns="0" rIns="0" bIns="0" rtlCol="0">
            <a:spAutoFit/>
          </a:bodyPr>
          <a:lstStyle/>
          <a:p>
            <a:pPr defTabSz="932205">
              <a:defRPr/>
            </a:pPr>
            <a:r>
              <a:rPr lang="en-US" sz="1020" b="1" spc="-39" dirty="0">
                <a:solidFill>
                  <a:srgbClr val="404040">
                    <a:lumMod val="50000"/>
                  </a:srgbClr>
                </a:solidFill>
                <a:latin typeface="Segoe UI"/>
                <a:ea typeface="Segoe UI" pitchFamily="34" charset="0"/>
                <a:cs typeface="Segoe UI" pitchFamily="34" charset="0"/>
              </a:rPr>
              <a:t>Computations </a:t>
            </a:r>
          </a:p>
          <a:p>
            <a:pPr defTabSz="932205">
              <a:defRPr/>
            </a:pPr>
            <a:r>
              <a:rPr lang="en-US" sz="1020" b="1" spc="-39" dirty="0">
                <a:solidFill>
                  <a:srgbClr val="404040">
                    <a:lumMod val="50000"/>
                  </a:srgbClr>
                </a:solidFill>
                <a:latin typeface="Segoe UI"/>
                <a:ea typeface="Segoe UI" pitchFamily="34" charset="0"/>
                <a:cs typeface="Segoe UI" pitchFamily="34" charset="0"/>
              </a:rPr>
              <a:t>per KWh</a:t>
            </a:r>
          </a:p>
        </p:txBody>
      </p:sp>
      <p:sp>
        <p:nvSpPr>
          <p:cNvPr id="50" name="TextBox 49"/>
          <p:cNvSpPr txBox="1"/>
          <p:nvPr/>
        </p:nvSpPr>
        <p:spPr>
          <a:xfrm>
            <a:off x="9723270"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1940</a:t>
            </a:r>
          </a:p>
        </p:txBody>
      </p:sp>
      <p:sp>
        <p:nvSpPr>
          <p:cNvPr id="51" name="TextBox 50"/>
          <p:cNvSpPr txBox="1"/>
          <p:nvPr/>
        </p:nvSpPr>
        <p:spPr>
          <a:xfrm>
            <a:off x="11293822" y="4957234"/>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2010</a:t>
            </a:r>
          </a:p>
        </p:txBody>
      </p:sp>
      <p:sp>
        <p:nvSpPr>
          <p:cNvPr id="52" name="TextBox 51"/>
          <p:cNvSpPr txBox="1"/>
          <p:nvPr/>
        </p:nvSpPr>
        <p:spPr>
          <a:xfrm>
            <a:off x="10508546" y="4960343"/>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1975</a:t>
            </a:r>
          </a:p>
        </p:txBody>
      </p:sp>
      <p:pic>
        <p:nvPicPr>
          <p:cNvPr id="53" name="Picture 5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23270" y="2743133"/>
            <a:ext cx="1804630" cy="2055419"/>
          </a:xfrm>
          <a:prstGeom prst="rect">
            <a:avLst/>
          </a:prstGeom>
        </p:spPr>
      </p:pic>
    </p:spTree>
    <p:extLst>
      <p:ext uri="{BB962C8B-B14F-4D97-AF65-F5344CB8AC3E}">
        <p14:creationId xmlns:p14="http://schemas.microsoft.com/office/powerpoint/2010/main" val="347840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1500"/>
                                        <p:tgtEl>
                                          <p:spTgt spid="27"/>
                                        </p:tgtEl>
                                      </p:cBhvr>
                                    </p:animEffect>
                                  </p:childTnLst>
                                </p:cTn>
                              </p:par>
                              <p:par>
                                <p:cTn id="8" presetID="14" presetClass="entr" presetSubtype="10" fill="hold" nodeType="withEffect">
                                  <p:stCondLst>
                                    <p:cond delay="0"/>
                                  </p:stCondLst>
                                  <p:childTnLst>
                                    <p:set>
                                      <p:cBhvr>
                                        <p:cTn id="9" dur="1" fill="hold">
                                          <p:stCondLst>
                                            <p:cond delay="0"/>
                                          </p:stCondLst>
                                        </p:cTn>
                                        <p:tgtEl>
                                          <p:spTgt spid="604"/>
                                        </p:tgtEl>
                                        <p:attrNameLst>
                                          <p:attrName>style.visibility</p:attrName>
                                        </p:attrNameLst>
                                      </p:cBhvr>
                                      <p:to>
                                        <p:strVal val="visible"/>
                                      </p:to>
                                    </p:set>
                                    <p:animEffect transition="in" filter="randombar(horizontal)">
                                      <p:cBhvr>
                                        <p:cTn id="10" dur="1500"/>
                                        <p:tgtEl>
                                          <p:spTgt spid="604"/>
                                        </p:tgtEl>
                                      </p:cBhvr>
                                    </p:animEffect>
                                  </p:childTnLst>
                                </p:cTn>
                              </p:par>
                              <p:par>
                                <p:cTn id="11" presetID="22" presetClass="entr" presetSubtype="4"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down)">
                                      <p:cBhvr>
                                        <p:cTn id="13" dur="1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213277387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119063" indent="-119063" algn="l"/>
            <a:r>
              <a:rPr lang="en-US" sz="3200" spc="-120" dirty="0">
                <a:gradFill>
                  <a:gsLst>
                    <a:gs pos="1250">
                      <a:schemeClr val="tx1"/>
                    </a:gs>
                    <a:gs pos="100000">
                      <a:schemeClr val="tx1"/>
                    </a:gs>
                  </a:gsLst>
                  <a:lin ang="5400000" scaled="0"/>
                </a:gradFill>
              </a:rPr>
              <a:t>“If you could only sense how important you are to the lives of those you meet; how important you can be to the people you may never even dream of. There is something of yourself that you leave at every meeting with another person.”</a:t>
            </a:r>
          </a:p>
        </p:txBody>
      </p:sp>
      <p:sp>
        <p:nvSpPr>
          <p:cNvPr id="8" name="Title 4"/>
          <p:cNvSpPr txBox="1">
            <a:spLocks/>
          </p:cNvSpPr>
          <p:nvPr/>
        </p:nvSpPr>
        <p:spPr>
          <a:xfrm>
            <a:off x="9418637" y="4183062"/>
            <a:ext cx="1835637" cy="917575"/>
          </a:xfrm>
          <a:prstGeom prst="rect">
            <a:avLst/>
          </a:prstGeom>
        </p:spPr>
        <p:txBody>
          <a:bodyPr vert="horz" wrap="square" lIns="146304" tIns="91440" rIns="146304" bIns="91440" rtlCol="0" anchor="ctr" anchorCtr="0">
            <a:noAutofit/>
          </a:bodyPr>
          <a:lstStyle>
            <a:lvl1pPr algn="ctr"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sz="1800" spc="0" dirty="0">
                <a:gradFill>
                  <a:gsLst>
                    <a:gs pos="11000">
                      <a:schemeClr val="tx1"/>
                    </a:gs>
                    <a:gs pos="79000">
                      <a:schemeClr val="tx1"/>
                    </a:gs>
                  </a:gsLst>
                  <a:lin ang="5400000" scaled="0"/>
                </a:gradFill>
                <a:latin typeface="Segoe UI"/>
              </a:rPr>
              <a:t>FRED ROGERS</a:t>
            </a:r>
          </a:p>
        </p:txBody>
      </p:sp>
    </p:spTree>
    <p:extLst>
      <p:ext uri="{BB962C8B-B14F-4D97-AF65-F5344CB8AC3E}">
        <p14:creationId xmlns:p14="http://schemas.microsoft.com/office/powerpoint/2010/main" val="106728938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code slide</a:t>
            </a:r>
          </a:p>
        </p:txBody>
      </p:sp>
      <p:sp>
        <p:nvSpPr>
          <p:cNvPr id="5" name="Text Placeholder 4"/>
          <p:cNvSpPr>
            <a:spLocks noGrp="1"/>
          </p:cNvSpPr>
          <p:nvPr>
            <p:ph type="body" sz="quarter" idx="10"/>
          </p:nvPr>
        </p:nvSpPr>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306618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
        <p:nvSpPr>
          <p:cNvPr id="4" name="Title 3"/>
          <p:cNvSpPr>
            <a:spLocks noGrp="1"/>
          </p:cNvSpPr>
          <p:nvPr>
            <p:ph type="title"/>
          </p:nvPr>
        </p:nvSpPr>
        <p:spPr/>
        <p:txBody>
          <a:bodyPr/>
          <a:lstStyle/>
          <a:p>
            <a:r>
              <a:rPr lang="en-US" dirty="0"/>
              <a:t>Notes (hidden)</a:t>
            </a:r>
          </a:p>
        </p:txBody>
      </p:sp>
    </p:spTree>
    <p:extLst>
      <p:ext uri="{BB962C8B-B14F-4D97-AF65-F5344CB8AC3E}">
        <p14:creationId xmlns:p14="http://schemas.microsoft.com/office/powerpoint/2010/main" val="22394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431983"/>
          </a:xfrm>
        </p:spPr>
        <p:txBody>
          <a:bodyPr/>
          <a:lstStyle/>
          <a:p>
            <a:r>
              <a:rPr lang="en-US" dirty="0"/>
              <a:t>Use this slide to list resources, white papers, </a:t>
            </a:r>
            <a:br>
              <a:rPr lang="en-US" dirty="0"/>
            </a:br>
            <a:r>
              <a:rPr lang="en-US" dirty="0"/>
              <a:t>videos and links.</a:t>
            </a:r>
          </a:p>
          <a:p>
            <a:r>
              <a:rPr lang="en-US" dirty="0"/>
              <a:t>Let attendees know their next step</a:t>
            </a:r>
            <a:br>
              <a:rPr lang="en-US" dirty="0"/>
            </a:br>
            <a:r>
              <a:rPr lang="en-US" dirty="0"/>
              <a:t>after seeing this session.</a:t>
            </a:r>
          </a:p>
          <a:p>
            <a:pPr lvl="0"/>
            <a:r>
              <a:rPr lang="en-US" dirty="0"/>
              <a:t>Re-visit Build on </a:t>
            </a:r>
            <a:r>
              <a:rPr lang="en-US" u="sng" dirty="0">
                <a:hlinkClick r:id="rId2"/>
              </a:rPr>
              <a:t>Channel 9</a:t>
            </a:r>
            <a:r>
              <a:rPr lang="en-US" dirty="0"/>
              <a:t>.</a:t>
            </a:r>
          </a:p>
          <a:p>
            <a:pPr lvl="0"/>
            <a:r>
              <a:rPr lang="en-US" dirty="0"/>
              <a:t>Continue your education at</a:t>
            </a:r>
            <a:br>
              <a:rPr lang="en-US" dirty="0"/>
            </a:br>
            <a:r>
              <a:rPr lang="en-US" u="sng" dirty="0">
                <a:hlinkClick r:id="rId3"/>
              </a:rPr>
              <a:t>Microsoft Virtual Academy</a:t>
            </a:r>
            <a:r>
              <a:rPr lang="en-US" dirty="0"/>
              <a:t> online.</a:t>
            </a:r>
          </a:p>
        </p:txBody>
      </p:sp>
      <p:sp>
        <p:nvSpPr>
          <p:cNvPr id="2" name="Title 1"/>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210921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5965" b="25517"/>
          <a:stretch/>
        </p:blipFill>
        <p:spPr>
          <a:xfrm>
            <a:off x="-1" y="2112657"/>
            <a:ext cx="6219421" cy="4881868"/>
          </a:xfrm>
          <a:prstGeom prst="rect">
            <a:avLst/>
          </a:prstGeom>
        </p:spPr>
      </p:pic>
      <p:sp>
        <p:nvSpPr>
          <p:cNvPr id="2" name="Title 1"/>
          <p:cNvSpPr>
            <a:spLocks noGrp="1"/>
          </p:cNvSpPr>
          <p:nvPr>
            <p:ph type="title"/>
          </p:nvPr>
        </p:nvSpPr>
        <p:spPr/>
        <p:txBody>
          <a:bodyPr/>
          <a:lstStyle/>
          <a:p>
            <a:r>
              <a:rPr lang="en-US" dirty="0"/>
              <a:t>Please Complete An Evaluation Form</a:t>
            </a:r>
            <a:br>
              <a:rPr lang="en-US" dirty="0"/>
            </a:br>
            <a:r>
              <a:rPr lang="en-US" sz="4400" dirty="0"/>
              <a:t>Your input is important!</a:t>
            </a:r>
            <a:endParaRPr lang="en-US" dirty="0"/>
          </a:p>
        </p:txBody>
      </p:sp>
      <p:grpSp>
        <p:nvGrpSpPr>
          <p:cNvPr id="6" name="Group 5"/>
          <p:cNvGrpSpPr/>
          <p:nvPr/>
        </p:nvGrpSpPr>
        <p:grpSpPr>
          <a:xfrm>
            <a:off x="8047017" y="2675446"/>
            <a:ext cx="3463271" cy="3463268"/>
            <a:chOff x="4190683" y="2133976"/>
            <a:chExt cx="4391779" cy="4391779"/>
          </a:xfrm>
        </p:grpSpPr>
        <p:pic>
          <p:nvPicPr>
            <p:cNvPr id="13" name="Picture 2"/>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4190683" y="2133976"/>
              <a:ext cx="4391779" cy="43917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rot="19033581">
              <a:off x="4318685" y="3668320"/>
              <a:ext cx="4135775" cy="132309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nchor="ctr">
              <a:spAutoFit/>
            </a:bodyPr>
            <a:lstStyle/>
            <a:p>
              <a:pPr algn="ctr">
                <a:lnSpc>
                  <a:spcPct val="90000"/>
                </a:lnSpc>
                <a:spcAft>
                  <a:spcPts val="600"/>
                </a:spcAft>
              </a:pPr>
              <a:r>
                <a:rPr lang="en-US" sz="5400" dirty="0">
                  <a:solidFill>
                    <a:schemeClr val="bg1">
                      <a:lumMod val="75000"/>
                      <a:lumOff val="25000"/>
                    </a:schemeClr>
                  </a:solidFill>
                </a:rPr>
                <a:t>SAMPLE</a:t>
              </a:r>
            </a:p>
          </p:txBody>
        </p:sp>
      </p:grpSp>
      <p:sp>
        <p:nvSpPr>
          <p:cNvPr id="18" name="Text Placeholder 2"/>
          <p:cNvSpPr txBox="1">
            <a:spLocks/>
          </p:cNvSpPr>
          <p:nvPr/>
        </p:nvSpPr>
        <p:spPr>
          <a:xfrm>
            <a:off x="5174256" y="4092592"/>
            <a:ext cx="3150539" cy="62897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lgn="ctr">
              <a:spcAft>
                <a:spcPts val="600"/>
              </a:spcAft>
              <a:buFontTx/>
              <a:buNone/>
            </a:pPr>
            <a:r>
              <a:rPr lang="en-US" sz="2800" u="sng" dirty="0">
                <a:latin typeface="+mn-lt"/>
              </a:rPr>
              <a:t>or</a:t>
            </a:r>
          </a:p>
        </p:txBody>
      </p:sp>
      <p:sp>
        <p:nvSpPr>
          <p:cNvPr id="20" name="Rectangle 19"/>
          <p:cNvSpPr/>
          <p:nvPr/>
        </p:nvSpPr>
        <p:spPr bwMode="auto">
          <a:xfrm>
            <a:off x="9581721" y="1101566"/>
            <a:ext cx="2854754" cy="1077218"/>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sz="2800" b="1" dirty="0">
                <a:gradFill>
                  <a:gsLst>
                    <a:gs pos="0">
                      <a:srgbClr val="FFFFFF"/>
                    </a:gs>
                    <a:gs pos="100000">
                      <a:srgbClr val="FFFFFF"/>
                    </a:gs>
                  </a:gsLst>
                  <a:lin ang="5400000" scaled="1"/>
                </a:gradFill>
              </a:rPr>
              <a:t>Required Slide</a:t>
            </a:r>
          </a:p>
          <a:p>
            <a:pPr defTabSz="914099" fontAlgn="base">
              <a:spcBef>
                <a:spcPct val="0"/>
              </a:spcBef>
              <a:spcAft>
                <a:spcPct val="0"/>
              </a:spcAft>
            </a:pPr>
            <a:r>
              <a:rPr lang="en-US" sz="1200" dirty="0">
                <a:gradFill>
                  <a:gsLst>
                    <a:gs pos="0">
                      <a:srgbClr val="FFFFFF"/>
                    </a:gs>
                    <a:gs pos="100000">
                      <a:srgbClr val="FFFFFF"/>
                    </a:gs>
                  </a:gsLst>
                  <a:lin ang="5400000" scaled="1"/>
                </a:gradFill>
              </a:rPr>
              <a:t>*delete this box when your slide is finalized</a:t>
            </a:r>
          </a:p>
        </p:txBody>
      </p:sp>
    </p:spTree>
    <p:extLst>
      <p:ext uri="{BB962C8B-B14F-4D97-AF65-F5344CB8AC3E}">
        <p14:creationId xmlns:p14="http://schemas.microsoft.com/office/powerpoint/2010/main" val="2049794446"/>
      </p:ext>
    </p:extLst>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 this session</a:t>
            </a:r>
          </a:p>
        </p:txBody>
      </p:sp>
      <p:pic>
        <p:nvPicPr>
          <p:cNvPr id="10"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3475830" y="1212849"/>
            <a:ext cx="5484814" cy="54848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9033581">
            <a:off x="4316015" y="3190942"/>
            <a:ext cx="4135775" cy="140346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spAutoFit/>
          </a:bodyPr>
          <a:lstStyle/>
          <a:p>
            <a:pPr>
              <a:lnSpc>
                <a:spcPct val="90000"/>
              </a:lnSpc>
              <a:spcAft>
                <a:spcPts val="600"/>
              </a:spcAft>
            </a:pPr>
            <a:r>
              <a:rPr lang="en-US" sz="8000" dirty="0">
                <a:solidFill>
                  <a:schemeClr val="bg1">
                    <a:lumMod val="75000"/>
                    <a:lumOff val="25000"/>
                  </a:schemeClr>
                </a:solidFill>
              </a:rPr>
              <a:t>SAMPLE</a:t>
            </a:r>
          </a:p>
        </p:txBody>
      </p:sp>
      <p:sp>
        <p:nvSpPr>
          <p:cNvPr id="9" name="Rectangle 8"/>
          <p:cNvSpPr/>
          <p:nvPr/>
        </p:nvSpPr>
        <p:spPr bwMode="auto">
          <a:xfrm>
            <a:off x="9310616" y="298910"/>
            <a:ext cx="2854754" cy="329320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sz="2800" b="1" dirty="0">
                <a:gradFill>
                  <a:gsLst>
                    <a:gs pos="10619">
                      <a:schemeClr val="bg1"/>
                    </a:gs>
                    <a:gs pos="48000">
                      <a:schemeClr val="bg1"/>
                    </a:gs>
                  </a:gsLst>
                  <a:lin ang="5400000" scaled="0"/>
                </a:gradFill>
              </a:rPr>
              <a:t>Required Slide</a:t>
            </a:r>
          </a:p>
          <a:p>
            <a:pPr defTabSz="914099" fontAlgn="base">
              <a:spcBef>
                <a:spcPct val="0"/>
              </a:spcBef>
              <a:spcAft>
                <a:spcPct val="0"/>
              </a:spcAft>
            </a:pPr>
            <a:r>
              <a:rPr lang="en-US" sz="1200" dirty="0">
                <a:gradFill>
                  <a:gsLst>
                    <a:gs pos="10619">
                      <a:schemeClr val="bg1"/>
                    </a:gs>
                    <a:gs pos="48000">
                      <a:schemeClr val="bg1"/>
                    </a:gs>
                  </a:gsLst>
                  <a:lin ang="5400000" scaled="0"/>
                </a:gradFill>
              </a:rPr>
              <a:t>*delete this box when your slide is finalized</a:t>
            </a:r>
          </a:p>
          <a:p>
            <a:pPr defTabSz="914099" fontAlgn="base">
              <a:spcBef>
                <a:spcPct val="0"/>
              </a:spcBef>
              <a:spcAft>
                <a:spcPct val="0"/>
              </a:spcAft>
            </a:pPr>
            <a:endParaRPr lang="en-US" dirty="0">
              <a:gradFill>
                <a:gsLst>
                  <a:gs pos="10619">
                    <a:schemeClr val="bg1"/>
                  </a:gs>
                  <a:gs pos="48000">
                    <a:schemeClr val="bg1"/>
                  </a:gs>
                </a:gsLst>
                <a:lin ang="5400000" scaled="0"/>
              </a:gradFill>
            </a:endParaRPr>
          </a:p>
          <a:p>
            <a:r>
              <a:rPr lang="en-US" b="1" dirty="0">
                <a:gradFill>
                  <a:gsLst>
                    <a:gs pos="10619">
                      <a:schemeClr val="bg1"/>
                    </a:gs>
                    <a:gs pos="48000">
                      <a:schemeClr val="bg1"/>
                    </a:gs>
                  </a:gsLst>
                  <a:lin ang="5400000" scaled="0"/>
                </a:gradFill>
              </a:rPr>
              <a:t>Speakers: </a:t>
            </a:r>
            <a:r>
              <a:rPr lang="en-US" dirty="0">
                <a:gradFill>
                  <a:gsLst>
                    <a:gs pos="10619">
                      <a:schemeClr val="bg1"/>
                    </a:gs>
                    <a:gs pos="48000">
                      <a:schemeClr val="bg1"/>
                    </a:gs>
                  </a:gsLst>
                  <a:lin ang="5400000" scaled="0"/>
                </a:gradFill>
              </a:rPr>
              <a:t>This slide will be updated during the scrub process with a unique QR code. Attendees scan the QR code to access the </a:t>
            </a:r>
            <a:r>
              <a:rPr lang="en-US" dirty="0" err="1">
                <a:gradFill>
                  <a:gsLst>
                    <a:gs pos="10619">
                      <a:schemeClr val="bg1"/>
                    </a:gs>
                    <a:gs pos="48000">
                      <a:schemeClr val="bg1"/>
                    </a:gs>
                  </a:gsLst>
                  <a:lin ang="5400000" scaled="0"/>
                </a:gradFill>
              </a:rPr>
              <a:t>eval</a:t>
            </a:r>
            <a:r>
              <a:rPr lang="en-US" dirty="0">
                <a:gradFill>
                  <a:gsLst>
                    <a:gs pos="10619">
                      <a:schemeClr val="bg1"/>
                    </a:gs>
                    <a:gs pos="48000">
                      <a:schemeClr val="bg1"/>
                    </a:gs>
                  </a:gsLst>
                  <a:lin ang="5400000" scaled="0"/>
                </a:gradFill>
              </a:rPr>
              <a:t> for your session.</a:t>
            </a:r>
          </a:p>
        </p:txBody>
      </p:sp>
    </p:spTree>
    <p:extLst>
      <p:ext uri="{BB962C8B-B14F-4D97-AF65-F5344CB8AC3E}">
        <p14:creationId xmlns:p14="http://schemas.microsoft.com/office/powerpoint/2010/main" val="3249450159"/>
      </p:ext>
    </p:extLst>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87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Presentation title </a:t>
            </a:r>
            <a:br>
              <a:rPr lang="en-US"/>
            </a:br>
            <a:r>
              <a:rPr lang="en-US"/>
              <a:t>goes here</a:t>
            </a:r>
            <a:endParaRPr lang="en-US" dirty="0"/>
          </a:p>
        </p:txBody>
      </p:sp>
      <p:sp>
        <p:nvSpPr>
          <p:cNvPr id="5" name="Text Placeholder 4"/>
          <p:cNvSpPr>
            <a:spLocks noGrp="1"/>
          </p:cNvSpPr>
          <p:nvPr>
            <p:ph type="body" sz="quarter" idx="12"/>
          </p:nvPr>
        </p:nvSpPr>
        <p:spPr/>
        <p:txBody>
          <a:bodyPr/>
          <a:lstStyle/>
          <a:p>
            <a:r>
              <a:rPr lang="en-US"/>
              <a:t>Speaker name</a:t>
            </a:r>
          </a:p>
          <a:p>
            <a:r>
              <a:rPr lang="en-US"/>
              <a:t>Title</a:t>
            </a:r>
            <a:endParaRPr lang="en-US" dirty="0"/>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9895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Preferred text layout (no bullets)</a:t>
            </a:r>
            <a:endParaRPr lang="en-US" dirty="0"/>
          </a:p>
        </p:txBody>
      </p:sp>
      <p:sp>
        <p:nvSpPr>
          <p:cNvPr id="6" name="Text Placeholder 5"/>
          <p:cNvSpPr>
            <a:spLocks noGrp="1"/>
          </p:cNvSpPr>
          <p:nvPr>
            <p:ph type="body" sz="quarter" idx="10"/>
          </p:nvPr>
        </p:nvSpPr>
        <p:spPr/>
        <p:txBody>
          <a:bodyPr/>
          <a:lstStyle/>
          <a:p>
            <a:r>
              <a:rPr lang="en-US"/>
              <a:t>Main topic 1: size 40pt</a:t>
            </a:r>
          </a:p>
          <a:p>
            <a:pPr lvl="1"/>
            <a:r>
              <a:rPr lang="en-US"/>
              <a:t>Size 20pt for the subtopics</a:t>
            </a:r>
          </a:p>
          <a:p>
            <a:pPr lvl="1"/>
            <a:r>
              <a:rPr lang="en-US"/>
              <a:t>Size 20pt for the subtopics</a:t>
            </a:r>
          </a:p>
          <a:p>
            <a:r>
              <a:rPr lang="en-US"/>
              <a:t>Main topic 2: size 40pt</a:t>
            </a:r>
          </a:p>
          <a:p>
            <a:pPr lvl="1"/>
            <a:r>
              <a:rPr lang="en-US"/>
              <a:t>Size 20pt for the subtopics</a:t>
            </a:r>
          </a:p>
          <a:p>
            <a:pPr lvl="1"/>
            <a:r>
              <a:rPr lang="en-US"/>
              <a:t>Size 20pt for the subtopics</a:t>
            </a:r>
          </a:p>
          <a:p>
            <a:r>
              <a:rPr lang="en-US"/>
              <a:t>Main topic 3: size 40pt</a:t>
            </a:r>
          </a:p>
          <a:p>
            <a:pPr lvl="1"/>
            <a:r>
              <a:rPr lang="en-US"/>
              <a:t>Size 20pt for the subtopics</a:t>
            </a:r>
          </a:p>
          <a:p>
            <a:pPr lvl="1"/>
            <a:r>
              <a:rPr lang="en-US"/>
              <a:t>Size 20pt for the subtopics</a:t>
            </a:r>
            <a:endParaRPr lang="en-US" dirty="0"/>
          </a:p>
        </p:txBody>
      </p:sp>
    </p:spTree>
    <p:extLst>
      <p:ext uri="{BB962C8B-B14F-4D97-AF65-F5344CB8AC3E}">
        <p14:creationId xmlns:p14="http://schemas.microsoft.com/office/powerpoint/2010/main" val="167354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264368"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Cell phone</a:t>
            </a:r>
          </a:p>
        </p:txBody>
      </p:sp>
      <p:sp>
        <p:nvSpPr>
          <p:cNvPr id="22" name="TextBox 21"/>
          <p:cNvSpPr txBox="1"/>
          <p:nvPr/>
        </p:nvSpPr>
        <p:spPr>
          <a:xfrm>
            <a:off x="5264368"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VoIP phone</a:t>
            </a:r>
          </a:p>
        </p:txBody>
      </p:sp>
      <p:sp>
        <p:nvSpPr>
          <p:cNvPr id="138" name="Freeform 121"/>
          <p:cNvSpPr>
            <a:spLocks noEditPoints="1"/>
          </p:cNvSpPr>
          <p:nvPr/>
        </p:nvSpPr>
        <p:spPr bwMode="auto">
          <a:xfrm>
            <a:off x="5457389" y="4291132"/>
            <a:ext cx="392367" cy="612572"/>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nvGrpSpPr>
          <p:cNvPr id="185" name="Group 184"/>
          <p:cNvGrpSpPr/>
          <p:nvPr/>
        </p:nvGrpSpPr>
        <p:grpSpPr>
          <a:xfrm>
            <a:off x="5379316" y="2206516"/>
            <a:ext cx="548512" cy="474443"/>
            <a:chOff x="5472113" y="2459038"/>
            <a:chExt cx="434975" cy="376237"/>
          </a:xfrm>
          <a:solidFill>
            <a:srgbClr val="0078D7"/>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5" name="TextBox 14"/>
          <p:cNvSpPr txBox="1"/>
          <p:nvPr/>
        </p:nvSpPr>
        <p:spPr>
          <a:xfrm>
            <a:off x="6443384"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HVAC</a:t>
            </a:r>
          </a:p>
        </p:txBody>
      </p:sp>
      <p:sp>
        <p:nvSpPr>
          <p:cNvPr id="23" name="TextBox 22"/>
          <p:cNvSpPr txBox="1"/>
          <p:nvPr/>
        </p:nvSpPr>
        <p:spPr>
          <a:xfrm>
            <a:off x="6443384"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Computer</a:t>
            </a:r>
          </a:p>
        </p:txBody>
      </p:sp>
      <p:grpSp>
        <p:nvGrpSpPr>
          <p:cNvPr id="192" name="Group 191"/>
          <p:cNvGrpSpPr/>
          <p:nvPr/>
        </p:nvGrpSpPr>
        <p:grpSpPr>
          <a:xfrm>
            <a:off x="6588360" y="4415247"/>
            <a:ext cx="488457" cy="488457"/>
            <a:chOff x="6450013" y="4075113"/>
            <a:chExt cx="387350" cy="387350"/>
          </a:xfrm>
          <a:solidFill>
            <a:srgbClr val="0078D7"/>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4" name="Group 183"/>
          <p:cNvGrpSpPr/>
          <p:nvPr/>
        </p:nvGrpSpPr>
        <p:grpSpPr>
          <a:xfrm>
            <a:off x="6557332" y="2190502"/>
            <a:ext cx="550514" cy="490457"/>
            <a:chOff x="6440488" y="2454275"/>
            <a:chExt cx="436563" cy="388937"/>
          </a:xfrm>
          <a:solidFill>
            <a:srgbClr val="0078D7"/>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6" name="TextBox 15"/>
          <p:cNvSpPr txBox="1"/>
          <p:nvPr/>
        </p:nvSpPr>
        <p:spPr>
          <a:xfrm>
            <a:off x="7622400"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Vending</a:t>
            </a:r>
          </a:p>
        </p:txBody>
      </p:sp>
      <p:sp>
        <p:nvSpPr>
          <p:cNvPr id="24" name="TextBox 23"/>
          <p:cNvSpPr txBox="1"/>
          <p:nvPr/>
        </p:nvSpPr>
        <p:spPr>
          <a:xfrm>
            <a:off x="7622400"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Printer</a:t>
            </a:r>
          </a:p>
        </p:txBody>
      </p:sp>
      <p:grpSp>
        <p:nvGrpSpPr>
          <p:cNvPr id="193" name="Group 192"/>
          <p:cNvGrpSpPr/>
          <p:nvPr/>
        </p:nvGrpSpPr>
        <p:grpSpPr>
          <a:xfrm>
            <a:off x="7726337" y="4291132"/>
            <a:ext cx="570534" cy="612572"/>
            <a:chOff x="7392988" y="4025900"/>
            <a:chExt cx="452438" cy="485775"/>
          </a:xfrm>
          <a:solidFill>
            <a:srgbClr val="0078D7"/>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3" name="Group 182"/>
          <p:cNvGrpSpPr/>
          <p:nvPr/>
        </p:nvGrpSpPr>
        <p:grpSpPr>
          <a:xfrm>
            <a:off x="7737347" y="2202513"/>
            <a:ext cx="548512" cy="478446"/>
            <a:chOff x="7412038" y="2459038"/>
            <a:chExt cx="434975" cy="379412"/>
          </a:xfrm>
          <a:solidFill>
            <a:srgbClr val="0078D7"/>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7" name="TextBox 16"/>
          <p:cNvSpPr txBox="1"/>
          <p:nvPr/>
        </p:nvSpPr>
        <p:spPr>
          <a:xfrm>
            <a:off x="8801415"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Security</a:t>
            </a:r>
          </a:p>
        </p:txBody>
      </p:sp>
      <p:sp>
        <p:nvSpPr>
          <p:cNvPr id="25" name="TextBox 24"/>
          <p:cNvSpPr txBox="1"/>
          <p:nvPr/>
        </p:nvSpPr>
        <p:spPr>
          <a:xfrm>
            <a:off x="8782691" y="2821218"/>
            <a:ext cx="869316"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Media player</a:t>
            </a:r>
          </a:p>
        </p:txBody>
      </p:sp>
      <p:sp>
        <p:nvSpPr>
          <p:cNvPr id="145" name="Freeform 128"/>
          <p:cNvSpPr>
            <a:spLocks noEditPoints="1"/>
          </p:cNvSpPr>
          <p:nvPr/>
        </p:nvSpPr>
        <p:spPr bwMode="auto">
          <a:xfrm>
            <a:off x="8885333" y="4441273"/>
            <a:ext cx="610572" cy="462431"/>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nvGrpSpPr>
          <p:cNvPr id="182" name="Group 181"/>
          <p:cNvGrpSpPr/>
          <p:nvPr/>
        </p:nvGrpSpPr>
        <p:grpSpPr>
          <a:xfrm>
            <a:off x="9053196" y="2130445"/>
            <a:ext cx="328306" cy="550514"/>
            <a:chOff x="8467725" y="2430463"/>
            <a:chExt cx="260350" cy="436562"/>
          </a:xfrm>
          <a:solidFill>
            <a:srgbClr val="0078D7"/>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3" name="TextBox 12"/>
          <p:cNvSpPr txBox="1"/>
          <p:nvPr/>
        </p:nvSpPr>
        <p:spPr>
          <a:xfrm>
            <a:off x="4014128"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Oven</a:t>
            </a:r>
          </a:p>
        </p:txBody>
      </p:sp>
      <p:sp>
        <p:nvSpPr>
          <p:cNvPr id="21" name="TextBox 20"/>
          <p:cNvSpPr txBox="1"/>
          <p:nvPr/>
        </p:nvSpPr>
        <p:spPr>
          <a:xfrm>
            <a:off x="4014128"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Automobile</a:t>
            </a:r>
          </a:p>
        </p:txBody>
      </p:sp>
      <p:grpSp>
        <p:nvGrpSpPr>
          <p:cNvPr id="191" name="Group 190"/>
          <p:cNvGrpSpPr/>
          <p:nvPr/>
        </p:nvGrpSpPr>
        <p:grpSpPr>
          <a:xfrm>
            <a:off x="4200141" y="4501328"/>
            <a:ext cx="406380" cy="402375"/>
            <a:chOff x="4529138" y="4108450"/>
            <a:chExt cx="322263" cy="319087"/>
          </a:xfrm>
          <a:solidFill>
            <a:srgbClr val="0078D7"/>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6" name="Group 185"/>
          <p:cNvGrpSpPr/>
          <p:nvPr/>
        </p:nvGrpSpPr>
        <p:grpSpPr>
          <a:xfrm>
            <a:off x="3942902" y="2334636"/>
            <a:ext cx="920860" cy="346323"/>
            <a:chOff x="4357688" y="2508250"/>
            <a:chExt cx="730250" cy="274637"/>
          </a:xfrm>
          <a:solidFill>
            <a:srgbClr val="0078D7"/>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2" name="TextBox 11"/>
          <p:cNvSpPr txBox="1"/>
          <p:nvPr/>
        </p:nvSpPr>
        <p:spPr>
          <a:xfrm>
            <a:off x="2763886"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Smart scale</a:t>
            </a:r>
          </a:p>
        </p:txBody>
      </p:sp>
      <p:sp>
        <p:nvSpPr>
          <p:cNvPr id="20" name="TextBox 19"/>
          <p:cNvSpPr txBox="1"/>
          <p:nvPr/>
        </p:nvSpPr>
        <p:spPr>
          <a:xfrm>
            <a:off x="2763886"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Refrigerator</a:t>
            </a:r>
          </a:p>
        </p:txBody>
      </p:sp>
      <p:grpSp>
        <p:nvGrpSpPr>
          <p:cNvPr id="190" name="Group 189"/>
          <p:cNvGrpSpPr/>
          <p:nvPr/>
        </p:nvGrpSpPr>
        <p:grpSpPr>
          <a:xfrm>
            <a:off x="2913867" y="4415247"/>
            <a:ext cx="478448" cy="488457"/>
            <a:chOff x="3522663" y="4075113"/>
            <a:chExt cx="379413" cy="387350"/>
          </a:xfrm>
          <a:solidFill>
            <a:srgbClr val="0078D7"/>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7" name="Group 186"/>
          <p:cNvGrpSpPr/>
          <p:nvPr/>
        </p:nvGrpSpPr>
        <p:grpSpPr>
          <a:xfrm>
            <a:off x="3000948" y="2130445"/>
            <a:ext cx="304285" cy="550514"/>
            <a:chOff x="3632200" y="2433638"/>
            <a:chExt cx="241300" cy="436562"/>
          </a:xfrm>
          <a:solidFill>
            <a:srgbClr val="0078D7"/>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8" name="TextBox 17"/>
          <p:cNvSpPr txBox="1"/>
          <p:nvPr/>
        </p:nvSpPr>
        <p:spPr>
          <a:xfrm>
            <a:off x="9980429"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Television</a:t>
            </a:r>
          </a:p>
        </p:txBody>
      </p:sp>
      <p:sp>
        <p:nvSpPr>
          <p:cNvPr id="26" name="TextBox 25"/>
          <p:cNvSpPr txBox="1"/>
          <p:nvPr/>
        </p:nvSpPr>
        <p:spPr>
          <a:xfrm>
            <a:off x="9980429"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Microwave</a:t>
            </a:r>
          </a:p>
        </p:txBody>
      </p:sp>
      <p:grpSp>
        <p:nvGrpSpPr>
          <p:cNvPr id="194" name="Group 193"/>
          <p:cNvGrpSpPr/>
          <p:nvPr/>
        </p:nvGrpSpPr>
        <p:grpSpPr>
          <a:xfrm>
            <a:off x="10118399" y="4353189"/>
            <a:ext cx="502470" cy="550514"/>
            <a:chOff x="9374188" y="4051300"/>
            <a:chExt cx="398463" cy="436563"/>
          </a:xfrm>
          <a:solidFill>
            <a:srgbClr val="0078D7"/>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1" name="Group 180"/>
          <p:cNvGrpSpPr/>
          <p:nvPr/>
        </p:nvGrpSpPr>
        <p:grpSpPr>
          <a:xfrm>
            <a:off x="10095376" y="2366665"/>
            <a:ext cx="548514" cy="314294"/>
            <a:chOff x="9350375" y="2522538"/>
            <a:chExt cx="434976" cy="249237"/>
          </a:xfrm>
          <a:solidFill>
            <a:srgbClr val="0078D7"/>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1" name="TextBox 10"/>
          <p:cNvSpPr txBox="1"/>
          <p:nvPr/>
        </p:nvSpPr>
        <p:spPr>
          <a:xfrm>
            <a:off x="1492587" y="5064937"/>
            <a:ext cx="870695"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Coffee maker</a:t>
            </a:r>
          </a:p>
        </p:txBody>
      </p:sp>
      <p:sp>
        <p:nvSpPr>
          <p:cNvPr id="19" name="TextBox 18"/>
          <p:cNvSpPr txBox="1"/>
          <p:nvPr/>
        </p:nvSpPr>
        <p:spPr>
          <a:xfrm>
            <a:off x="1584871"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Alarm clock</a:t>
            </a:r>
          </a:p>
        </p:txBody>
      </p:sp>
      <p:grpSp>
        <p:nvGrpSpPr>
          <p:cNvPr id="189" name="Group 188"/>
          <p:cNvGrpSpPr/>
          <p:nvPr/>
        </p:nvGrpSpPr>
        <p:grpSpPr>
          <a:xfrm>
            <a:off x="1622648" y="4527351"/>
            <a:ext cx="610572" cy="376352"/>
            <a:chOff x="2493963" y="4117975"/>
            <a:chExt cx="484188" cy="298450"/>
          </a:xfrm>
          <a:solidFill>
            <a:srgbClr val="0078D7"/>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8" name="Group 187"/>
          <p:cNvGrpSpPr/>
          <p:nvPr/>
        </p:nvGrpSpPr>
        <p:grpSpPr>
          <a:xfrm>
            <a:off x="1744861" y="2118434"/>
            <a:ext cx="458429" cy="562525"/>
            <a:chOff x="2600325" y="2420938"/>
            <a:chExt cx="363538" cy="446087"/>
          </a:xfrm>
          <a:solidFill>
            <a:srgbClr val="0078D7"/>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13" name="Group 212"/>
          <p:cNvGrpSpPr/>
          <p:nvPr/>
        </p:nvGrpSpPr>
        <p:grpSpPr>
          <a:xfrm>
            <a:off x="677724" y="3214642"/>
            <a:ext cx="525389" cy="480943"/>
            <a:chOff x="673893" y="3298825"/>
            <a:chExt cx="525463" cy="481012"/>
          </a:xfrm>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17" name="Group 216"/>
          <p:cNvGrpSpPr/>
          <p:nvPr/>
        </p:nvGrpSpPr>
        <p:grpSpPr>
          <a:xfrm>
            <a:off x="11245782" y="3214642"/>
            <a:ext cx="525389" cy="480943"/>
            <a:chOff x="11237118" y="3298825"/>
            <a:chExt cx="525463" cy="481012"/>
          </a:xfrm>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221" name="Freeform 92"/>
          <p:cNvSpPr>
            <a:spLocks noEditPoints="1"/>
          </p:cNvSpPr>
          <p:nvPr/>
        </p:nvSpPr>
        <p:spPr bwMode="auto">
          <a:xfrm>
            <a:off x="6028258" y="3149564"/>
            <a:ext cx="365073" cy="550784"/>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2" name="Rectangle 93"/>
          <p:cNvSpPr>
            <a:spLocks noChangeArrowheads="1"/>
          </p:cNvSpPr>
          <p:nvPr/>
        </p:nvSpPr>
        <p:spPr bwMode="auto">
          <a:xfrm>
            <a:off x="1317526"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3" name="Rectangle 94"/>
          <p:cNvSpPr>
            <a:spLocks noChangeArrowheads="1"/>
          </p:cNvSpPr>
          <p:nvPr/>
        </p:nvSpPr>
        <p:spPr bwMode="auto">
          <a:xfrm>
            <a:off x="6599978"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4" name="TextBox 223"/>
          <p:cNvSpPr txBox="1"/>
          <p:nvPr/>
        </p:nvSpPr>
        <p:spPr>
          <a:xfrm>
            <a:off x="679549"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25" name="TextBox 224"/>
          <p:cNvSpPr txBox="1"/>
          <p:nvPr/>
        </p:nvSpPr>
        <p:spPr>
          <a:xfrm>
            <a:off x="11247607"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26" name="TextBox 225"/>
          <p:cNvSpPr txBox="1"/>
          <p:nvPr/>
        </p:nvSpPr>
        <p:spPr>
          <a:xfrm>
            <a:off x="5688513" y="3721506"/>
            <a:ext cx="1063806"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WORKPLACE</a:t>
            </a:r>
          </a:p>
        </p:txBody>
      </p:sp>
      <p:sp>
        <p:nvSpPr>
          <p:cNvPr id="2" name="Rectangle 1"/>
          <p:cNvSpPr/>
          <p:nvPr/>
        </p:nvSpPr>
        <p:spPr>
          <a:xfrm>
            <a:off x="5660729" y="1105019"/>
            <a:ext cx="1148626" cy="734534"/>
          </a:xfrm>
          <a:prstGeom prst="rect">
            <a:avLst/>
          </a:prstGeom>
        </p:spPr>
        <p:txBody>
          <a:bodyPr wrap="none">
            <a:spAutoFit/>
          </a:bodyPr>
          <a:lstStyle/>
          <a:p>
            <a:pPr defTabSz="932563">
              <a:defRPr/>
            </a:pPr>
            <a:r>
              <a:rPr lang="en-US" sz="4080" spc="-102" dirty="0">
                <a:ln w="3175">
                  <a:noFill/>
                </a:ln>
                <a:latin typeface="Segoe UI Light" pitchFamily="34" charset="0"/>
                <a:cs typeface="Arial" charset="0"/>
              </a:rPr>
              <a:t>2010</a:t>
            </a:r>
          </a:p>
        </p:txBody>
      </p:sp>
      <p:sp>
        <p:nvSpPr>
          <p:cNvPr id="3" name="Title 2"/>
          <p:cNvSpPr>
            <a:spLocks noGrp="1"/>
          </p:cNvSpPr>
          <p:nvPr>
            <p:ph type="title"/>
          </p:nvPr>
        </p:nvSpPr>
        <p:spPr/>
        <p:txBody>
          <a:bodyPr/>
          <a:lstStyle/>
          <a:p>
            <a:r>
              <a:rPr lang="en-US" dirty="0"/>
              <a:t>IoT is gaining momentum</a:t>
            </a:r>
          </a:p>
        </p:txBody>
      </p:sp>
    </p:spTree>
    <p:extLst>
      <p:ext uri="{BB962C8B-B14F-4D97-AF65-F5344CB8AC3E}">
        <p14:creationId xmlns:p14="http://schemas.microsoft.com/office/powerpoint/2010/main" val="291424248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2125663"/>
            <a:ext cx="11887200" cy="2092881"/>
          </a:xfrm>
        </p:spPr>
        <p:txBody>
          <a:bodyPr/>
          <a:lstStyle/>
          <a:p>
            <a:r>
              <a:rPr lang="en-US" dirty="0"/>
              <a:t>Example of a bulleted slide with a subhead</a:t>
            </a:r>
          </a:p>
          <a:p>
            <a:pPr lvl="1"/>
            <a:r>
              <a:rPr lang="en-US" dirty="0"/>
              <a:t>Set the slide title to “Sentence case”</a:t>
            </a:r>
          </a:p>
          <a:p>
            <a:pPr lvl="1"/>
            <a:r>
              <a:rPr lang="en-US" dirty="0"/>
              <a:t>Set subheads to “Sentence case”</a:t>
            </a:r>
          </a:p>
          <a:p>
            <a:pPr lvl="0"/>
            <a:r>
              <a:rPr lang="en-US" dirty="0"/>
              <a:t>Hyperlink style</a:t>
            </a:r>
          </a:p>
          <a:p>
            <a:pPr lvl="1"/>
            <a:r>
              <a:rPr lang="en-US" dirty="0">
                <a:hlinkClick r:id="rId3"/>
              </a:rPr>
              <a:t>www.microsoft.com</a:t>
            </a:r>
            <a:r>
              <a:rPr lang="en-US" dirty="0"/>
              <a:t> </a:t>
            </a:r>
          </a:p>
        </p:txBody>
      </p:sp>
      <p:sp>
        <p:nvSpPr>
          <p:cNvPr id="2" name="Title 1"/>
          <p:cNvSpPr>
            <a:spLocks noGrp="1"/>
          </p:cNvSpPr>
          <p:nvPr>
            <p:ph type="title"/>
          </p:nvPr>
        </p:nvSpPr>
        <p:spPr/>
        <p:txBody>
          <a:bodyPr/>
          <a:lstStyle/>
          <a:p>
            <a:r>
              <a:rPr lang="en-US" dirty="0"/>
              <a:t>Bullet points layout with subtitle</a:t>
            </a:r>
            <a:br>
              <a:rPr lang="en-US" dirty="0"/>
            </a:br>
            <a:r>
              <a:rPr lang="en-US" sz="4000" dirty="0">
                <a:gradFill>
                  <a:gsLst>
                    <a:gs pos="10101">
                      <a:schemeClr val="tx1"/>
                    </a:gs>
                    <a:gs pos="54000">
                      <a:schemeClr val="tx1"/>
                    </a:gs>
                  </a:gsLst>
                  <a:lin ang="5400000" scaled="0"/>
                </a:gradFill>
              </a:rPr>
              <a:t>Subtitle</a:t>
            </a:r>
          </a:p>
        </p:txBody>
      </p:sp>
    </p:spTree>
    <p:extLst>
      <p:ext uri="{BB962C8B-B14F-4D97-AF65-F5344CB8AC3E}">
        <p14:creationId xmlns:p14="http://schemas.microsoft.com/office/powerpoint/2010/main" val="158914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461640" y="3040062"/>
            <a:ext cx="1657350" cy="3248025"/>
          </a:xfrm>
          <a:prstGeom prst="rect">
            <a:avLst/>
          </a:prstGeom>
        </p:spPr>
      </p:pic>
      <p:pic>
        <p:nvPicPr>
          <p:cNvPr id="21" name="Picture 20"/>
          <p:cNvPicPr>
            <a:picLocks noChangeAspect="1"/>
          </p:cNvPicPr>
          <p:nvPr/>
        </p:nvPicPr>
        <p:blipFill>
          <a:blip r:embed="rId4"/>
          <a:stretch>
            <a:fillRect/>
          </a:stretch>
        </p:blipFill>
        <p:spPr>
          <a:xfrm>
            <a:off x="458371" y="3040061"/>
            <a:ext cx="1657350" cy="3248025"/>
          </a:xfrm>
          <a:prstGeom prst="rect">
            <a:avLst/>
          </a:prstGeom>
        </p:spPr>
      </p:pic>
      <p:sp>
        <p:nvSpPr>
          <p:cNvPr id="2" name="Title 1"/>
          <p:cNvSpPr>
            <a:spLocks noGrp="1"/>
          </p:cNvSpPr>
          <p:nvPr>
            <p:ph type="title"/>
          </p:nvPr>
        </p:nvSpPr>
        <p:spPr/>
        <p:txBody>
          <a:bodyPr/>
          <a:lstStyle/>
          <a:p>
            <a:r>
              <a:rPr lang="en-US" dirty="0"/>
              <a:t>Slide palette info</a:t>
            </a:r>
          </a:p>
        </p:txBody>
      </p:sp>
      <p:sp>
        <p:nvSpPr>
          <p:cNvPr id="4" name="Rectangle 3"/>
          <p:cNvSpPr/>
          <p:nvPr/>
        </p:nvSpPr>
        <p:spPr bwMode="auto">
          <a:xfrm>
            <a:off x="2431370" y="3557266"/>
            <a:ext cx="7127758" cy="1438579"/>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162033" y="3696009"/>
            <a:ext cx="1206527" cy="1206042"/>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858">
                      <a:srgbClr val="FFFFFF"/>
                    </a:gs>
                    <a:gs pos="16000">
                      <a:srgbClr val="FFFFFF"/>
                    </a:gs>
                  </a:gsLst>
                  <a:lin ang="5400000" scaled="0"/>
                </a:gradFill>
              </a:rPr>
              <a:t>Accent 3</a:t>
            </a:r>
          </a:p>
        </p:txBody>
      </p:sp>
      <p:sp>
        <p:nvSpPr>
          <p:cNvPr id="6" name="Rectangle 5"/>
          <p:cNvSpPr/>
          <p:nvPr/>
        </p:nvSpPr>
        <p:spPr bwMode="auto">
          <a:xfrm>
            <a:off x="3857057" y="3696009"/>
            <a:ext cx="1206527" cy="120604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5858">
                      <a:srgbClr val="FFFFFF"/>
                    </a:gs>
                    <a:gs pos="16000">
                      <a:srgbClr val="FFFFFF"/>
                    </a:gs>
                  </a:gsLst>
                  <a:lin ang="5400000" scaled="0"/>
                </a:gradFill>
              </a:rPr>
              <a:t>Accent 2</a:t>
            </a:r>
          </a:p>
        </p:txBody>
      </p:sp>
      <p:sp>
        <p:nvSpPr>
          <p:cNvPr id="7" name="Rectangle 6"/>
          <p:cNvSpPr/>
          <p:nvPr/>
        </p:nvSpPr>
        <p:spPr bwMode="auto">
          <a:xfrm>
            <a:off x="2552081" y="3696009"/>
            <a:ext cx="1206527" cy="120604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70796">
                      <a:srgbClr val="000000"/>
                    </a:gs>
                    <a:gs pos="41000">
                      <a:srgbClr val="000000"/>
                    </a:gs>
                  </a:gsLst>
                  <a:lin ang="5400000" scaled="0"/>
                </a:gradFill>
              </a:rPr>
              <a:t>Accent 1</a:t>
            </a:r>
          </a:p>
        </p:txBody>
      </p:sp>
      <p:sp>
        <p:nvSpPr>
          <p:cNvPr id="8" name="Rectangle 7"/>
          <p:cNvSpPr/>
          <p:nvPr/>
        </p:nvSpPr>
        <p:spPr bwMode="auto">
          <a:xfrm>
            <a:off x="8537402" y="3831351"/>
            <a:ext cx="935733" cy="935357"/>
          </a:xfrm>
          <a:prstGeom prst="rect">
            <a:avLst/>
          </a:prstGeom>
          <a:solidFill>
            <a:schemeClr val="accent6"/>
          </a:solidFill>
          <a:ln w="3175">
            <a:solidFill>
              <a:srgbClr val="FFFFFF">
                <a:alpha val="25000"/>
              </a:srgb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1"/>
                </a:gradFill>
              </a:rPr>
              <a:t>Accent 6</a:t>
            </a:r>
          </a:p>
        </p:txBody>
      </p:sp>
      <p:sp>
        <p:nvSpPr>
          <p:cNvPr id="9" name="Rectangle 8"/>
          <p:cNvSpPr/>
          <p:nvPr/>
        </p:nvSpPr>
        <p:spPr bwMode="auto">
          <a:xfrm>
            <a:off x="7505843" y="3831351"/>
            <a:ext cx="935733" cy="935357"/>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1"/>
                </a:gradFill>
              </a:rPr>
              <a:t>Accent 5</a:t>
            </a:r>
          </a:p>
        </p:txBody>
      </p:sp>
      <p:sp>
        <p:nvSpPr>
          <p:cNvPr id="10" name="Rectangle 9"/>
          <p:cNvSpPr/>
          <p:nvPr/>
        </p:nvSpPr>
        <p:spPr bwMode="auto">
          <a:xfrm>
            <a:off x="6467011" y="3831351"/>
            <a:ext cx="935733" cy="935357"/>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srgbClr val="505050"/>
                </a:solidFill>
              </a:rPr>
              <a:t>Accent 4</a:t>
            </a:r>
          </a:p>
        </p:txBody>
      </p:sp>
      <p:sp>
        <p:nvSpPr>
          <p:cNvPr id="14" name="TextBox 13"/>
          <p:cNvSpPr txBox="1"/>
          <p:nvPr/>
        </p:nvSpPr>
        <p:spPr>
          <a:xfrm>
            <a:off x="2558479" y="3040063"/>
            <a:ext cx="7060545" cy="313904"/>
          </a:xfrm>
          <a:prstGeom prst="rect">
            <a:avLst/>
          </a:prstGeom>
          <a:noFill/>
        </p:spPr>
        <p:txBody>
          <a:bodyPr wrap="square" lIns="0" tIns="0" rIns="0" bIns="0" rtlCol="0">
            <a:spAutoFit/>
          </a:bodyPr>
          <a:lstStyle/>
          <a:p>
            <a:pPr algn="ctr"/>
            <a:r>
              <a:rPr lang="en-US" sz="2000" dirty="0">
                <a:gradFill>
                  <a:gsLst>
                    <a:gs pos="25523">
                      <a:schemeClr val="tx1"/>
                    </a:gs>
                    <a:gs pos="51000">
                      <a:schemeClr val="tx1"/>
                    </a:gs>
                  </a:gsLst>
                  <a:lin ang="5400000" scaled="1"/>
                </a:gradFill>
              </a:rPr>
              <a:t>Accent colors 1-6 – (6 Theme Colors to the far right)</a:t>
            </a:r>
          </a:p>
        </p:txBody>
      </p:sp>
      <p:grpSp>
        <p:nvGrpSpPr>
          <p:cNvPr id="15" name="Group 14"/>
          <p:cNvGrpSpPr/>
          <p:nvPr/>
        </p:nvGrpSpPr>
        <p:grpSpPr>
          <a:xfrm>
            <a:off x="2552079" y="3122796"/>
            <a:ext cx="6921056" cy="455867"/>
            <a:chOff x="5099206" y="3872901"/>
            <a:chExt cx="6165897" cy="363048"/>
          </a:xfrm>
        </p:grpSpPr>
        <p:cxnSp>
          <p:nvCxnSpPr>
            <p:cNvPr id="16" name="Straight Connector 15"/>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 Placeholder 2"/>
          <p:cNvSpPr txBox="1">
            <a:spLocks/>
          </p:cNvSpPr>
          <p:nvPr/>
        </p:nvSpPr>
        <p:spPr>
          <a:xfrm>
            <a:off x="274638" y="1227844"/>
            <a:ext cx="11887200" cy="1209562"/>
          </a:xfrm>
          <a:prstGeom prst="rect">
            <a:avLst/>
          </a:prstGeom>
        </p:spPr>
        <p:txBody>
          <a:bodyPr vert="horz" wrap="square" lIns="182880" tIns="146304" rIns="182880" bIns="146304"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gradFill>
                  <a:gsLst>
                    <a:gs pos="25523">
                      <a:schemeClr val="tx1"/>
                    </a:gs>
                    <a:gs pos="51000">
                      <a:schemeClr val="tx1"/>
                    </a:gs>
                  </a:gsLst>
                  <a:lin ang="5400000" scaled="1"/>
                </a:gradFill>
                <a:latin typeface="Segoe UI Semilight" panose="020B0402040204020203" pitchFamily="34" charset="0"/>
                <a:cs typeface="Segoe UI Semilight" panose="020B0402040204020203" pitchFamily="34" charset="0"/>
              </a:rPr>
              <a:t>The PowerPoint palette for this template has been built for you and is shown below. Avoid using too many colors in your presentation. </a:t>
            </a:r>
          </a:p>
        </p:txBody>
      </p:sp>
      <p:sp>
        <p:nvSpPr>
          <p:cNvPr id="20" name="Text Placeholder 2"/>
          <p:cNvSpPr txBox="1">
            <a:spLocks/>
          </p:cNvSpPr>
          <p:nvPr/>
        </p:nvSpPr>
        <p:spPr>
          <a:xfrm>
            <a:off x="2552079" y="5146315"/>
            <a:ext cx="3816481" cy="762786"/>
          </a:xfrm>
          <a:prstGeom prst="rect">
            <a:avLst/>
          </a:prstGeom>
        </p:spPr>
        <p:txBody>
          <a:bodyPr vert="horz" wrap="square" lIns="182880" tIns="0" rIns="18288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gradFill>
                  <a:gsLst>
                    <a:gs pos="25523">
                      <a:schemeClr val="tx1"/>
                    </a:gs>
                    <a:gs pos="51000">
                      <a:schemeClr val="tx1"/>
                    </a:gs>
                  </a:gsLst>
                  <a:lin ang="5400000" scaled="1"/>
                </a:gradFill>
                <a:latin typeface="Segoe UI"/>
              </a:rPr>
              <a:t>Use </a:t>
            </a:r>
            <a:r>
              <a:rPr lang="en-US" sz="1800" b="1" dirty="0">
                <a:gradFill>
                  <a:gsLst>
                    <a:gs pos="25523">
                      <a:schemeClr val="tx1"/>
                    </a:gs>
                    <a:gs pos="51000">
                      <a:schemeClr val="tx1"/>
                    </a:gs>
                  </a:gsLst>
                  <a:lin ang="5400000" scaled="1"/>
                </a:gradFill>
                <a:latin typeface="Segoe UI"/>
              </a:rPr>
              <a:t>Accent 1</a:t>
            </a:r>
            <a:r>
              <a:rPr lang="en-US" sz="1800" dirty="0">
                <a:gradFill>
                  <a:gsLst>
                    <a:gs pos="25523">
                      <a:schemeClr val="tx1"/>
                    </a:gs>
                    <a:gs pos="51000">
                      <a:schemeClr val="tx1"/>
                    </a:gs>
                  </a:gsLst>
                  <a:lin ang="5400000" scaled="1"/>
                </a:gradFill>
                <a:latin typeface="Segoe UI"/>
              </a:rPr>
              <a:t> as the main accent color. Use </a:t>
            </a:r>
            <a:r>
              <a:rPr lang="en-US" sz="1800" b="1" dirty="0">
                <a:gradFill>
                  <a:gsLst>
                    <a:gs pos="25523">
                      <a:schemeClr val="tx1"/>
                    </a:gs>
                    <a:gs pos="51000">
                      <a:schemeClr val="tx1"/>
                    </a:gs>
                  </a:gsLst>
                  <a:lin ang="5400000" scaled="1"/>
                </a:gradFill>
                <a:latin typeface="Segoe UI"/>
              </a:rPr>
              <a:t>Accent 2</a:t>
            </a:r>
            <a:r>
              <a:rPr lang="en-US" sz="1800" dirty="0">
                <a:gradFill>
                  <a:gsLst>
                    <a:gs pos="25523">
                      <a:schemeClr val="tx1"/>
                    </a:gs>
                    <a:gs pos="51000">
                      <a:schemeClr val="tx1"/>
                    </a:gs>
                  </a:gsLst>
                  <a:lin ang="5400000" scaled="1"/>
                </a:gradFill>
                <a:latin typeface="Segoe UI"/>
              </a:rPr>
              <a:t> and </a:t>
            </a:r>
            <a:r>
              <a:rPr lang="en-US" sz="1800" b="1" dirty="0">
                <a:gradFill>
                  <a:gsLst>
                    <a:gs pos="25523">
                      <a:schemeClr val="tx1"/>
                    </a:gs>
                    <a:gs pos="51000">
                      <a:schemeClr val="tx1"/>
                    </a:gs>
                  </a:gsLst>
                  <a:lin ang="5400000" scaled="1"/>
                </a:gradFill>
                <a:latin typeface="Segoe UI"/>
              </a:rPr>
              <a:t>Accent 3</a:t>
            </a:r>
            <a:r>
              <a:rPr lang="en-US" sz="1800" dirty="0">
                <a:gradFill>
                  <a:gsLst>
                    <a:gs pos="25523">
                      <a:schemeClr val="tx1"/>
                    </a:gs>
                    <a:gs pos="51000">
                      <a:schemeClr val="tx1"/>
                    </a:gs>
                  </a:gsLst>
                  <a:lin ang="5400000" scaled="1"/>
                </a:gradFill>
                <a:latin typeface="Segoe UI"/>
              </a:rPr>
              <a:t> when additional colors are needed. </a:t>
            </a:r>
          </a:p>
        </p:txBody>
      </p:sp>
      <p:sp>
        <p:nvSpPr>
          <p:cNvPr id="29" name="Rectangle 28"/>
          <p:cNvSpPr/>
          <p:nvPr/>
        </p:nvSpPr>
        <p:spPr bwMode="auto">
          <a:xfrm>
            <a:off x="1119769" y="3265932"/>
            <a:ext cx="980023" cy="155434"/>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 Placeholder 2"/>
          <p:cNvSpPr txBox="1">
            <a:spLocks/>
          </p:cNvSpPr>
          <p:nvPr/>
        </p:nvSpPr>
        <p:spPr>
          <a:xfrm>
            <a:off x="6624382" y="5045189"/>
            <a:ext cx="3006124" cy="452021"/>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gradFill>
                  <a:gsLst>
                    <a:gs pos="25523">
                      <a:schemeClr val="tx1"/>
                    </a:gs>
                    <a:gs pos="51000">
                      <a:schemeClr val="tx1"/>
                    </a:gs>
                  </a:gsLst>
                  <a:lin ang="5400000" scaled="1"/>
                </a:gradFill>
                <a:latin typeface="Segoe UI"/>
              </a:rPr>
              <a:t>Use </a:t>
            </a:r>
            <a:r>
              <a:rPr lang="en-US" sz="1600" b="1" dirty="0">
                <a:gradFill>
                  <a:gsLst>
                    <a:gs pos="25523">
                      <a:schemeClr val="tx1"/>
                    </a:gs>
                    <a:gs pos="51000">
                      <a:schemeClr val="tx1"/>
                    </a:gs>
                  </a:gsLst>
                  <a:lin ang="5400000" scaled="1"/>
                </a:gradFill>
                <a:latin typeface="Segoe UI"/>
              </a:rPr>
              <a:t>Accents 4-6 </a:t>
            </a:r>
            <a:r>
              <a:rPr lang="en-US" sz="1600" dirty="0">
                <a:gradFill>
                  <a:gsLst>
                    <a:gs pos="25523">
                      <a:schemeClr val="tx1"/>
                    </a:gs>
                    <a:gs pos="51000">
                      <a:schemeClr val="tx1"/>
                    </a:gs>
                  </a:gsLst>
                  <a:lin ang="5400000" scaled="1"/>
                </a:gradFill>
                <a:latin typeface="Segoe UI"/>
              </a:rPr>
              <a:t>sparingly – only when more colors are necessary. </a:t>
            </a:r>
          </a:p>
        </p:txBody>
      </p:sp>
    </p:spTree>
    <p:extLst>
      <p:ext uri="{BB962C8B-B14F-4D97-AF65-F5344CB8AC3E}">
        <p14:creationId xmlns:p14="http://schemas.microsoft.com/office/powerpoint/2010/main" val="172759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Charts</a:t>
            </a:r>
            <a:endParaRPr lang="en-US" dirty="0"/>
          </a:p>
        </p:txBody>
      </p:sp>
      <p:graphicFrame>
        <p:nvGraphicFramePr>
          <p:cNvPr id="11" name="Chart 10"/>
          <p:cNvGraphicFramePr/>
          <p:nvPr>
            <p:extLst>
              <p:ext uri="{D42A27DB-BD31-4B8C-83A1-F6EECF244321}">
                <p14:modId xmlns:p14="http://schemas.microsoft.com/office/powerpoint/2010/main" val="3064713020"/>
              </p:ext>
            </p:extLst>
          </p:nvPr>
        </p:nvGraphicFramePr>
        <p:xfrm>
          <a:off x="3932238" y="1211262"/>
          <a:ext cx="8229600" cy="548481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14159">
                      <a:schemeClr val="tx1"/>
                    </a:gs>
                    <a:gs pos="54000">
                      <a:schemeClr val="tx1"/>
                    </a:gs>
                  </a:gsLst>
                  <a:lin ang="5400000" scaled="0"/>
                </a:gradFill>
                <a:latin typeface="+mn-lt"/>
                <a:ea typeface="+mj-ea"/>
                <a:cs typeface="+mj-cs"/>
              </a:rPr>
              <a:t>For content:</a:t>
            </a:r>
            <a:br>
              <a:rPr lang="en-US" sz="2400" dirty="0">
                <a:gradFill>
                  <a:gsLst>
                    <a:gs pos="14159">
                      <a:schemeClr val="tx1"/>
                    </a:gs>
                    <a:gs pos="54000">
                      <a:schemeClr val="tx1"/>
                    </a:gs>
                  </a:gsLst>
                  <a:lin ang="5400000" scaled="0"/>
                </a:gradFill>
                <a:latin typeface="+mn-lt"/>
                <a:ea typeface="+mj-ea"/>
                <a:cs typeface="+mj-cs"/>
              </a:rPr>
            </a:br>
            <a:r>
              <a:rPr lang="en-US" sz="2400" dirty="0">
                <a:gradFill>
                  <a:gsLst>
                    <a:gs pos="14159">
                      <a:schemeClr val="tx1"/>
                    </a:gs>
                    <a:gs pos="54000">
                      <a:schemeClr val="tx1"/>
                    </a:gs>
                  </a:gsLst>
                  <a:lin ang="5400000" scaled="0"/>
                </a:gradFill>
                <a:latin typeface="+mn-lt"/>
                <a:ea typeface="+mj-ea"/>
                <a:cs typeface="+mj-cs"/>
              </a:rPr>
              <a:t>Type is what articulates the message. Text doesn’t need to be bulleted. Text size can reinforce and impact.</a:t>
            </a:r>
          </a:p>
        </p:txBody>
      </p:sp>
    </p:spTree>
    <p:extLst>
      <p:ext uri="{BB962C8B-B14F-4D97-AF65-F5344CB8AC3E}">
        <p14:creationId xmlns:p14="http://schemas.microsoft.com/office/powerpoint/2010/main" val="29043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Charts</a:t>
            </a:r>
          </a:p>
        </p:txBody>
      </p:sp>
      <p:graphicFrame>
        <p:nvGraphicFramePr>
          <p:cNvPr id="5" name="Chart 4"/>
          <p:cNvGraphicFramePr/>
          <p:nvPr>
            <p:extLst>
              <p:ext uri="{D42A27DB-BD31-4B8C-83A1-F6EECF244321}">
                <p14:modId xmlns:p14="http://schemas.microsoft.com/office/powerpoint/2010/main" val="3494684324"/>
              </p:ext>
            </p:extLst>
          </p:nvPr>
        </p:nvGraphicFramePr>
        <p:xfrm>
          <a:off x="3932238" y="1211264"/>
          <a:ext cx="8229600" cy="548481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99115">
                      <a:schemeClr val="tx1"/>
                    </a:gs>
                    <a:gs pos="68000">
                      <a:schemeClr val="tx1"/>
                    </a:gs>
                  </a:gsLst>
                  <a:lin ang="5400000" scaled="0"/>
                </a:gradFill>
                <a:latin typeface="+mn-lt"/>
                <a:ea typeface="+mj-ea"/>
                <a:cs typeface="+mj-cs"/>
              </a:rPr>
              <a:t>For content:</a:t>
            </a:r>
            <a:br>
              <a:rPr lang="en-US" sz="2400" dirty="0">
                <a:gradFill>
                  <a:gsLst>
                    <a:gs pos="99115">
                      <a:schemeClr val="tx1"/>
                    </a:gs>
                    <a:gs pos="68000">
                      <a:schemeClr val="tx1"/>
                    </a:gs>
                  </a:gsLst>
                  <a:lin ang="5400000" scaled="0"/>
                </a:gradFill>
                <a:latin typeface="+mn-lt"/>
                <a:ea typeface="+mj-ea"/>
                <a:cs typeface="+mj-cs"/>
              </a:rPr>
            </a:br>
            <a:r>
              <a:rPr lang="en-US" sz="2400" dirty="0">
                <a:gradFill>
                  <a:gsLst>
                    <a:gs pos="99115">
                      <a:schemeClr val="tx1"/>
                    </a:gs>
                    <a:gs pos="68000">
                      <a:schemeClr val="tx1"/>
                    </a:gs>
                  </a:gsLst>
                  <a:lin ang="5400000" scaled="0"/>
                </a:gradFill>
                <a:latin typeface="+mn-lt"/>
                <a:ea typeface="+mj-ea"/>
                <a:cs typeface="+mj-cs"/>
              </a:rPr>
              <a:t>Type is what articulates the message. Text doesn’t need to be bulleted. Text size can reinforce and impact.</a:t>
            </a:r>
            <a:br>
              <a:rPr lang="en-US" sz="2400" dirty="0">
                <a:gradFill>
                  <a:gsLst>
                    <a:gs pos="99115">
                      <a:schemeClr val="tx1"/>
                    </a:gs>
                    <a:gs pos="68000">
                      <a:schemeClr val="tx1"/>
                    </a:gs>
                  </a:gsLst>
                  <a:lin ang="5400000" scaled="0"/>
                </a:gradFill>
                <a:latin typeface="+mn-lt"/>
                <a:ea typeface="+mj-ea"/>
                <a:cs typeface="+mj-cs"/>
              </a:rPr>
            </a:br>
            <a:endParaRPr lang="en-US" sz="2400" dirty="0">
              <a:gradFill>
                <a:gsLst>
                  <a:gs pos="99115">
                    <a:schemeClr val="tx1"/>
                  </a:gs>
                  <a:gs pos="68000">
                    <a:schemeClr val="tx1"/>
                  </a:gs>
                </a:gsLst>
                <a:lin ang="5400000" scaled="0"/>
              </a:gradFill>
              <a:latin typeface="+mn-lt"/>
              <a:ea typeface="+mj-ea"/>
              <a:cs typeface="+mj-cs"/>
            </a:endParaRPr>
          </a:p>
        </p:txBody>
      </p:sp>
    </p:spTree>
    <p:extLst>
      <p:ext uri="{BB962C8B-B14F-4D97-AF65-F5344CB8AC3E}">
        <p14:creationId xmlns:p14="http://schemas.microsoft.com/office/powerpoint/2010/main" val="225885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Table</a:t>
            </a:r>
          </a:p>
        </p:txBody>
      </p:sp>
      <p:graphicFrame>
        <p:nvGraphicFramePr>
          <p:cNvPr id="6" name="Table 5"/>
          <p:cNvGraphicFramePr>
            <a:graphicFrameLocks noGrp="1"/>
          </p:cNvGraphicFramePr>
          <p:nvPr>
            <p:extLst>
              <p:ext uri="{D42A27DB-BD31-4B8C-83A1-F6EECF244321}">
                <p14:modId xmlns:p14="http://schemas.microsoft.com/office/powerpoint/2010/main" val="636126012"/>
              </p:ext>
            </p:extLst>
          </p:nvPr>
        </p:nvGraphicFramePr>
        <p:xfrm>
          <a:off x="3932239" y="1211263"/>
          <a:ext cx="8231724" cy="5484808"/>
        </p:xfrm>
        <a:graphic>
          <a:graphicData uri="http://schemas.openxmlformats.org/drawingml/2006/table">
            <a:tbl>
              <a:tblPr firstRow="1" bandRow="1">
                <a:tableStyleId>{793D81CF-94F2-401A-BA57-92F5A7B2D0C5}</a:tableStyleId>
              </a:tblPr>
              <a:tblGrid>
                <a:gridCol w="1646344">
                  <a:extLst>
                    <a:ext uri="{9D8B030D-6E8A-4147-A177-3AD203B41FA5}">
                      <a16:colId xmlns:a16="http://schemas.microsoft.com/office/drawing/2014/main" val="20000"/>
                    </a:ext>
                  </a:extLst>
                </a:gridCol>
                <a:gridCol w="1642018">
                  <a:extLst>
                    <a:ext uri="{9D8B030D-6E8A-4147-A177-3AD203B41FA5}">
                      <a16:colId xmlns:a16="http://schemas.microsoft.com/office/drawing/2014/main" val="20001"/>
                    </a:ext>
                  </a:extLst>
                </a:gridCol>
                <a:gridCol w="1650674">
                  <a:extLst>
                    <a:ext uri="{9D8B030D-6E8A-4147-A177-3AD203B41FA5}">
                      <a16:colId xmlns:a16="http://schemas.microsoft.com/office/drawing/2014/main" val="20002"/>
                    </a:ext>
                  </a:extLst>
                </a:gridCol>
                <a:gridCol w="1660197">
                  <a:extLst>
                    <a:ext uri="{9D8B030D-6E8A-4147-A177-3AD203B41FA5}">
                      <a16:colId xmlns:a16="http://schemas.microsoft.com/office/drawing/2014/main" val="20003"/>
                    </a:ext>
                  </a:extLst>
                </a:gridCol>
                <a:gridCol w="1632491">
                  <a:extLst>
                    <a:ext uri="{9D8B030D-6E8A-4147-A177-3AD203B41FA5}">
                      <a16:colId xmlns:a16="http://schemas.microsoft.com/office/drawing/2014/main" val="20004"/>
                    </a:ext>
                  </a:extLst>
                </a:gridCol>
              </a:tblGrid>
              <a:tr h="927344">
                <a:tc>
                  <a:txBody>
                    <a:bodyPr/>
                    <a:lstStyle/>
                    <a:p>
                      <a:r>
                        <a:rPr lang="en-US" sz="1600" dirty="0">
                          <a:gradFill>
                            <a:gsLst>
                              <a:gs pos="21239">
                                <a:srgbClr val="000000"/>
                              </a:gs>
                              <a:gs pos="30000">
                                <a:srgbClr val="000000"/>
                              </a:gs>
                            </a:gsLst>
                            <a:lin ang="5400000" scaled="0"/>
                          </a:gradFill>
                          <a:latin typeface="+mn-lt"/>
                        </a:rPr>
                        <a:t>Column 1</a:t>
                      </a:r>
                      <a:endParaRPr lang="en-US" sz="1600" b="0" dirty="0">
                        <a:gradFill>
                          <a:gsLst>
                            <a:gs pos="21239">
                              <a:srgbClr val="000000"/>
                            </a:gs>
                            <a:gs pos="30000">
                              <a:srgbClr val="000000"/>
                            </a:gs>
                          </a:gsLst>
                          <a:lin ang="5400000" scaled="0"/>
                        </a:gradFill>
                        <a:latin typeface="+mn-lt"/>
                      </a:endParaRPr>
                    </a:p>
                  </a:txBody>
                  <a:tcPr marT="0" marB="0" anchor="ctr">
                    <a:lnL w="12700" cmpd="sng">
                      <a:noFill/>
                    </a:lnL>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21239">
                                <a:srgbClr val="000000"/>
                              </a:gs>
                              <a:gs pos="30000">
                                <a:srgbClr val="000000"/>
                              </a:gs>
                            </a:gsLst>
                            <a:lin ang="5400000" scaled="0"/>
                          </a:gradFill>
                          <a:latin typeface="+mn-lt"/>
                        </a:rPr>
                        <a:t>Column 2</a:t>
                      </a:r>
                      <a:endParaRPr lang="en-US" sz="1600" b="0" dirty="0">
                        <a:gradFill>
                          <a:gsLst>
                            <a:gs pos="21239">
                              <a:srgbClr val="000000"/>
                            </a:gs>
                            <a:gs pos="30000">
                              <a:srgbClr val="000000"/>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21239">
                                <a:srgbClr val="000000"/>
                              </a:gs>
                              <a:gs pos="30000">
                                <a:srgbClr val="000000"/>
                              </a:gs>
                            </a:gsLst>
                            <a:lin ang="5400000" scaled="0"/>
                          </a:gradFill>
                          <a:latin typeface="+mn-lt"/>
                        </a:rPr>
                        <a:t>Column 3</a:t>
                      </a:r>
                      <a:endParaRPr lang="en-US" sz="1600" b="0" dirty="0">
                        <a:gradFill>
                          <a:gsLst>
                            <a:gs pos="21239">
                              <a:srgbClr val="000000"/>
                            </a:gs>
                            <a:gs pos="30000">
                              <a:srgbClr val="000000"/>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21239">
                                <a:srgbClr val="000000"/>
                              </a:gs>
                              <a:gs pos="30000">
                                <a:srgbClr val="000000"/>
                              </a:gs>
                            </a:gsLst>
                            <a:lin ang="5400000" scaled="0"/>
                          </a:gradFill>
                          <a:latin typeface="+mn-lt"/>
                        </a:rPr>
                        <a:t>Column 4</a:t>
                      </a:r>
                      <a:endParaRPr lang="en-US" sz="1600" b="0" dirty="0">
                        <a:gradFill>
                          <a:gsLst>
                            <a:gs pos="21239">
                              <a:srgbClr val="000000"/>
                            </a:gs>
                            <a:gs pos="30000">
                              <a:srgbClr val="000000"/>
                            </a:gs>
                          </a:gsLst>
                          <a:lin ang="5400000" scaled="0"/>
                        </a:gradFill>
                        <a:latin typeface="+mn-lt"/>
                      </a:endParaRPr>
                    </a:p>
                  </a:txBody>
                  <a:tcPr marT="0" marB="0" anchor="ct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tc>
                  <a:txBody>
                    <a:bodyPr/>
                    <a:lstStyle/>
                    <a:p>
                      <a:r>
                        <a:rPr lang="en-US" sz="1600" dirty="0">
                          <a:gradFill>
                            <a:gsLst>
                              <a:gs pos="21239">
                                <a:srgbClr val="000000"/>
                              </a:gs>
                              <a:gs pos="30000">
                                <a:srgbClr val="000000"/>
                              </a:gs>
                            </a:gsLst>
                            <a:lin ang="5400000" scaled="0"/>
                          </a:gradFill>
                          <a:latin typeface="+mn-lt"/>
                        </a:rPr>
                        <a:t>Column 5</a:t>
                      </a:r>
                      <a:endParaRPr lang="en-US" sz="1600" b="0" dirty="0">
                        <a:gradFill>
                          <a:gsLst>
                            <a:gs pos="21239">
                              <a:srgbClr val="000000"/>
                            </a:gs>
                            <a:gs pos="30000">
                              <a:srgbClr val="000000"/>
                            </a:gs>
                          </a:gsLst>
                          <a:lin ang="5400000" scaled="0"/>
                        </a:gradFill>
                        <a:latin typeface="+mn-lt"/>
                      </a:endParaRPr>
                    </a:p>
                  </a:txBody>
                  <a:tcPr marT="0" marB="0" anchor="ctr">
                    <a:lnR w="12700" cmpd="sng">
                      <a:noFill/>
                    </a:lnR>
                    <a:lnT w="6350" cap="flat" cmpd="sng" algn="ctr">
                      <a:solidFill>
                        <a:srgbClr val="00BCF2"/>
                      </a:solidFill>
                      <a:prstDash val="solid"/>
                      <a:round/>
                      <a:headEnd type="none" w="med" len="med"/>
                      <a:tailEnd type="none" w="med" len="med"/>
                    </a:lnT>
                    <a:lnB w="6350" cap="flat" cmpd="sng" algn="ctr">
                      <a:solidFill>
                        <a:srgbClr val="00BCF2"/>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00BCF2"/>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1"/>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2"/>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3"/>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4"/>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5"/>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4">
                        <a:alpha val="10000"/>
                      </a:schemeClr>
                    </a:solidFill>
                  </a:tcPr>
                </a:tc>
                <a:extLst>
                  <a:ext uri="{0D108BD9-81ED-4DB2-BD59-A6C34878D82A}">
                    <a16:rowId xmlns:a16="http://schemas.microsoft.com/office/drawing/2014/main" val="10006"/>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7"/>
                  </a:ext>
                </a:extLst>
              </a:tr>
              <a:tr h="569683">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12700" cmpd="sng">
                      <a:noFill/>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3175"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mpd="sng">
                      <a:noFill/>
                    </a:lnB>
                    <a:solidFill>
                      <a:schemeClr val="accent4">
                        <a:alpha val="10000"/>
                      </a:schemeClr>
                    </a:solidFill>
                  </a:tcPr>
                </a:tc>
                <a:tc>
                  <a:txBody>
                    <a:bodyPr/>
                    <a:lstStyle/>
                    <a:p>
                      <a:r>
                        <a:rPr lang="en-US" sz="1400" dirty="0">
                          <a:gradFill>
                            <a:gsLst>
                              <a:gs pos="66981">
                                <a:schemeClr val="tx1">
                                  <a:lumMod val="75000"/>
                                  <a:lumOff val="25000"/>
                                </a:schemeClr>
                              </a:gs>
                              <a:gs pos="0">
                                <a:schemeClr val="tx1">
                                  <a:lumMod val="75000"/>
                                  <a:lumOff val="25000"/>
                                </a:schemeClr>
                              </a:gs>
                            </a:gsLst>
                            <a:lin ang="5400000" scaled="0"/>
                          </a:gradFill>
                        </a:rPr>
                        <a:t>Text</a:t>
                      </a:r>
                    </a:p>
                  </a:txBody>
                  <a:tcPr marT="0" marB="0" anchor="ctr">
                    <a:lnL w="3175" cap="flat" cmpd="sng" algn="ctr">
                      <a:solidFill>
                        <a:srgbClr val="FFFFFF"/>
                      </a:solidFill>
                      <a:prstDash val="solid"/>
                      <a:round/>
                      <a:headEnd type="none" w="med" len="med"/>
                      <a:tailEnd type="none" w="med" len="med"/>
                    </a:lnL>
                    <a:lnR w="12700" cmpd="sng">
                      <a:noFill/>
                    </a:lnR>
                    <a:lnT w="63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alpha val="10000"/>
                      </a:schemeClr>
                    </a:solidFill>
                  </a:tcPr>
                </a:tc>
                <a:extLst>
                  <a:ext uri="{0D108BD9-81ED-4DB2-BD59-A6C34878D82A}">
                    <a16:rowId xmlns:a16="http://schemas.microsoft.com/office/drawing/2014/main" val="10008"/>
                  </a:ext>
                </a:extLst>
              </a:tr>
            </a:tbl>
          </a:graphicData>
        </a:graphic>
      </p:graphicFrame>
      <p:sp>
        <p:nvSpPr>
          <p:cNvPr id="7"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87611">
                      <a:schemeClr val="tx1"/>
                    </a:gs>
                    <a:gs pos="58000">
                      <a:schemeClr val="tx1"/>
                    </a:gs>
                  </a:gsLst>
                  <a:lin ang="5400000" scaled="0"/>
                </a:gradFill>
                <a:latin typeface="+mn-lt"/>
                <a:ea typeface="+mj-ea"/>
                <a:cs typeface="+mj-cs"/>
              </a:rPr>
              <a:t>This is a content box, always </a:t>
            </a:r>
            <a:br>
              <a:rPr lang="en-US" sz="2400" dirty="0">
                <a:gradFill>
                  <a:gsLst>
                    <a:gs pos="87611">
                      <a:schemeClr val="tx1"/>
                    </a:gs>
                    <a:gs pos="58000">
                      <a:schemeClr val="tx1"/>
                    </a:gs>
                  </a:gsLst>
                  <a:lin ang="5400000" scaled="0"/>
                </a:gradFill>
                <a:latin typeface="+mn-lt"/>
                <a:ea typeface="+mj-ea"/>
                <a:cs typeface="+mj-cs"/>
              </a:rPr>
            </a:br>
            <a:r>
              <a:rPr lang="en-US" sz="2400" dirty="0">
                <a:gradFill>
                  <a:gsLst>
                    <a:gs pos="87611">
                      <a:schemeClr val="tx1"/>
                    </a:gs>
                    <a:gs pos="58000">
                      <a:schemeClr val="tx1"/>
                    </a:gs>
                  </a:gsLst>
                  <a:lin ang="5400000" scaled="0"/>
                </a:gradFill>
                <a:latin typeface="+mn-lt"/>
                <a:ea typeface="+mj-ea"/>
                <a:cs typeface="+mj-cs"/>
              </a:rPr>
              <a:t>24pts and sentence case.</a:t>
            </a:r>
          </a:p>
        </p:txBody>
      </p:sp>
    </p:spTree>
    <p:extLst>
      <p:ext uri="{BB962C8B-B14F-4D97-AF65-F5344CB8AC3E}">
        <p14:creationId xmlns:p14="http://schemas.microsoft.com/office/powerpoint/2010/main" val="165996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normAutofit/>
          </a:bodyPr>
          <a:lstStyle/>
          <a:p>
            <a:r>
              <a:rPr lang="en-US" dirty="0"/>
              <a:t>Diagram with text</a:t>
            </a:r>
          </a:p>
        </p:txBody>
      </p:sp>
      <p:grpSp>
        <p:nvGrpSpPr>
          <p:cNvPr id="4" name="Group 3"/>
          <p:cNvGrpSpPr/>
          <p:nvPr/>
        </p:nvGrpSpPr>
        <p:grpSpPr>
          <a:xfrm>
            <a:off x="4023700" y="2217116"/>
            <a:ext cx="8046633" cy="4232556"/>
            <a:chOff x="914161" y="1414120"/>
            <a:chExt cx="10481380" cy="3271088"/>
          </a:xfrm>
          <a:effectLst/>
        </p:grpSpPr>
        <p:sp>
          <p:nvSpPr>
            <p:cNvPr id="5" name="Rectangle 4"/>
            <p:cNvSpPr/>
            <p:nvPr/>
          </p:nvSpPr>
          <p:spPr>
            <a:xfrm>
              <a:off x="914164" y="2951289"/>
              <a:ext cx="10462073" cy="1733919"/>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21725" tIns="60862" rIns="121725" bIns="60862" rtlCol="0" anchor="b"/>
            <a:lstStyle/>
            <a:p>
              <a:r>
                <a:rPr lang="en-US" sz="1100" dirty="0">
                  <a:gradFill>
                    <a:gsLst>
                      <a:gs pos="0">
                        <a:schemeClr val="tx1"/>
                      </a:gs>
                      <a:gs pos="100000">
                        <a:schemeClr val="tx1"/>
                      </a:gs>
                    </a:gsLst>
                    <a:lin ang="5400000" scaled="0"/>
                  </a:gradFill>
                </a:rPr>
                <a:t>Media Foundation</a:t>
              </a:r>
            </a:p>
          </p:txBody>
        </p:sp>
        <p:sp>
          <p:nvSpPr>
            <p:cNvPr id="6" name="Rectangle 5"/>
            <p:cNvSpPr/>
            <p:nvPr/>
          </p:nvSpPr>
          <p:spPr>
            <a:xfrm>
              <a:off x="914161" y="2421793"/>
              <a:ext cx="2437763"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Playback/Preview</a:t>
              </a:r>
            </a:p>
            <a:p>
              <a:r>
                <a:rPr lang="en-US" sz="1100" dirty="0">
                  <a:gradFill>
                    <a:gsLst>
                      <a:gs pos="0">
                        <a:srgbClr val="FFFFFF"/>
                      </a:gs>
                      <a:gs pos="100000">
                        <a:srgbClr val="FFFFFF"/>
                      </a:gs>
                    </a:gsLst>
                    <a:lin ang="5400000" scaled="0"/>
                  </a:gradFill>
                </a:rPr>
                <a:t>(Media Engine)</a:t>
              </a:r>
            </a:p>
          </p:txBody>
        </p:sp>
        <p:sp>
          <p:nvSpPr>
            <p:cNvPr id="7" name="Rectangle 6"/>
            <p:cNvSpPr/>
            <p:nvPr/>
          </p:nvSpPr>
          <p:spPr>
            <a:xfrm>
              <a:off x="914164" y="1414120"/>
              <a:ext cx="10462073" cy="432790"/>
            </a:xfrm>
            <a:prstGeom prst="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lIns="121725" tIns="60862" rIns="121725" bIns="60862" rtlCol="0" anchor="ctr"/>
            <a:lstStyle/>
            <a:p>
              <a:pPr algn="ctr"/>
              <a:r>
                <a:rPr lang="en-US" sz="1100" dirty="0">
                  <a:gradFill>
                    <a:gsLst>
                      <a:gs pos="43363">
                        <a:srgbClr val="505050"/>
                      </a:gs>
                      <a:gs pos="71000">
                        <a:srgbClr val="505050"/>
                      </a:gs>
                    </a:gsLst>
                    <a:lin ang="5400000" scaled="0"/>
                  </a:gradFill>
                </a:rPr>
                <a:t>Windows Style App</a:t>
              </a:r>
            </a:p>
          </p:txBody>
        </p:sp>
        <p:sp>
          <p:nvSpPr>
            <p:cNvPr id="8" name="Rectangle 7"/>
            <p:cNvSpPr/>
            <p:nvPr/>
          </p:nvSpPr>
          <p:spPr>
            <a:xfrm>
              <a:off x="3453499" y="2421793"/>
              <a:ext cx="2563543"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Capture</a:t>
              </a:r>
            </a:p>
            <a:p>
              <a:r>
                <a:rPr lang="en-US" sz="1100" dirty="0">
                  <a:gradFill>
                    <a:gsLst>
                      <a:gs pos="0">
                        <a:srgbClr val="FFFFFF"/>
                      </a:gs>
                      <a:gs pos="100000">
                        <a:srgbClr val="FFFFFF"/>
                      </a:gs>
                    </a:gsLst>
                    <a:lin ang="5400000" scaled="0"/>
                  </a:gradFill>
                </a:rPr>
                <a:t>(Capture Engine)</a:t>
              </a:r>
            </a:p>
          </p:txBody>
        </p:sp>
        <p:sp>
          <p:nvSpPr>
            <p:cNvPr id="9" name="Rectangle 8"/>
            <p:cNvSpPr/>
            <p:nvPr/>
          </p:nvSpPr>
          <p:spPr>
            <a:xfrm>
              <a:off x="8612710" y="2421793"/>
              <a:ext cx="2763528" cy="476070"/>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Streaming</a:t>
              </a:r>
            </a:p>
            <a:p>
              <a:r>
                <a:rPr lang="en-US" sz="1100" dirty="0">
                  <a:gradFill>
                    <a:gsLst>
                      <a:gs pos="0">
                        <a:srgbClr val="FFFFFF"/>
                      </a:gs>
                      <a:gs pos="100000">
                        <a:srgbClr val="FFFFFF"/>
                      </a:gs>
                    </a:gsLst>
                    <a:lin ang="5400000" scaled="0"/>
                  </a:gradFill>
                </a:rPr>
                <a:t>(Sharing Engine)</a:t>
              </a:r>
            </a:p>
          </p:txBody>
        </p:sp>
        <p:sp>
          <p:nvSpPr>
            <p:cNvPr id="10" name="Rectangle 9"/>
            <p:cNvSpPr/>
            <p:nvPr/>
          </p:nvSpPr>
          <p:spPr>
            <a:xfrm>
              <a:off x="6097098" y="2421793"/>
              <a:ext cx="2435555" cy="474422"/>
            </a:xfrm>
            <a:prstGeom prst="rect">
              <a:avLst/>
            </a:prstGeom>
            <a:solidFill>
              <a:schemeClr val="accent2"/>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Transcode</a:t>
              </a:r>
            </a:p>
            <a:p>
              <a:endParaRPr lang="en-US" sz="1100" dirty="0">
                <a:gradFill>
                  <a:gsLst>
                    <a:gs pos="0">
                      <a:srgbClr val="FFFFFF"/>
                    </a:gs>
                    <a:gs pos="100000">
                      <a:srgbClr val="FFFFFF"/>
                    </a:gs>
                  </a:gsLst>
                  <a:lin ang="5400000" scaled="0"/>
                </a:gradFill>
              </a:endParaRPr>
            </a:p>
          </p:txBody>
        </p:sp>
        <p:sp>
          <p:nvSpPr>
            <p:cNvPr id="11" name="Rectangle 10"/>
            <p:cNvSpPr/>
            <p:nvPr/>
          </p:nvSpPr>
          <p:spPr>
            <a:xfrm>
              <a:off x="1828323" y="3085006"/>
              <a:ext cx="1523603"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Audio/Video</a:t>
              </a:r>
            </a:p>
            <a:p>
              <a:r>
                <a:rPr lang="en-US" sz="1050" dirty="0">
                  <a:gradFill>
                    <a:gsLst>
                      <a:gs pos="5310">
                        <a:srgbClr val="000000"/>
                      </a:gs>
                      <a:gs pos="18584">
                        <a:srgbClr val="000000"/>
                      </a:gs>
                    </a:gsLst>
                    <a:lin ang="5400000" scaled="0"/>
                  </a:gradFill>
                </a:rPr>
                <a:t>Source</a:t>
              </a:r>
            </a:p>
          </p:txBody>
        </p:sp>
        <p:sp>
          <p:nvSpPr>
            <p:cNvPr id="12" name="Rectangle 11"/>
            <p:cNvSpPr/>
            <p:nvPr/>
          </p:nvSpPr>
          <p:spPr>
            <a:xfrm>
              <a:off x="3453499" y="3085006"/>
              <a:ext cx="132045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Video</a:t>
              </a:r>
            </a:p>
            <a:p>
              <a:r>
                <a:rPr lang="en-US" sz="1050" dirty="0">
                  <a:gradFill>
                    <a:gsLst>
                      <a:gs pos="5310">
                        <a:srgbClr val="000000"/>
                      </a:gs>
                      <a:gs pos="18584">
                        <a:srgbClr val="000000"/>
                      </a:gs>
                    </a:gsLst>
                    <a:lin ang="5400000" scaled="0"/>
                  </a:gradFill>
                </a:rPr>
                <a:t>Decoder</a:t>
              </a:r>
            </a:p>
          </p:txBody>
        </p:sp>
        <p:sp>
          <p:nvSpPr>
            <p:cNvPr id="13" name="Rectangle 12"/>
            <p:cNvSpPr/>
            <p:nvPr/>
          </p:nvSpPr>
          <p:spPr>
            <a:xfrm>
              <a:off x="4860953" y="3085006"/>
              <a:ext cx="113188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Video</a:t>
              </a:r>
            </a:p>
            <a:p>
              <a:r>
                <a:rPr lang="en-US" sz="1050" dirty="0">
                  <a:gradFill>
                    <a:gsLst>
                      <a:gs pos="5310">
                        <a:srgbClr val="000000"/>
                      </a:gs>
                      <a:gs pos="18584">
                        <a:srgbClr val="000000"/>
                      </a:gs>
                    </a:gsLst>
                    <a:lin ang="5400000" scaled="0"/>
                  </a:gradFill>
                </a:rPr>
                <a:t>Effect 1</a:t>
              </a:r>
            </a:p>
          </p:txBody>
        </p:sp>
        <p:sp>
          <p:nvSpPr>
            <p:cNvPr id="14" name="Rectangle 13"/>
            <p:cNvSpPr/>
            <p:nvPr/>
          </p:nvSpPr>
          <p:spPr>
            <a:xfrm>
              <a:off x="7313295" y="3085006"/>
              <a:ext cx="1219358"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Video</a:t>
              </a:r>
            </a:p>
            <a:p>
              <a:r>
                <a:rPr lang="en-US" sz="1050" dirty="0">
                  <a:gradFill>
                    <a:gsLst>
                      <a:gs pos="5310">
                        <a:srgbClr val="000000"/>
                      </a:gs>
                      <a:gs pos="18584">
                        <a:srgbClr val="000000"/>
                      </a:gs>
                    </a:gsLst>
                    <a:lin ang="5400000" scaled="0"/>
                  </a:gradFill>
                </a:rPr>
                <a:t>Encoder</a:t>
              </a:r>
            </a:p>
          </p:txBody>
        </p:sp>
        <p:sp>
          <p:nvSpPr>
            <p:cNvPr id="15" name="Rectangle 14"/>
            <p:cNvSpPr/>
            <p:nvPr/>
          </p:nvSpPr>
          <p:spPr>
            <a:xfrm>
              <a:off x="6079835" y="3085006"/>
              <a:ext cx="1131886"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Video</a:t>
              </a:r>
            </a:p>
            <a:p>
              <a:r>
                <a:rPr lang="en-US" sz="1050" dirty="0">
                  <a:gradFill>
                    <a:gsLst>
                      <a:gs pos="5310">
                        <a:srgbClr val="000000"/>
                      </a:gs>
                      <a:gs pos="18584">
                        <a:srgbClr val="000000"/>
                      </a:gs>
                    </a:gsLst>
                    <a:lin ang="5400000" scaled="0"/>
                  </a:gradFill>
                </a:rPr>
                <a:t>Effect N</a:t>
              </a:r>
            </a:p>
          </p:txBody>
        </p:sp>
        <p:sp>
          <p:nvSpPr>
            <p:cNvPr id="16" name="Rectangle 15"/>
            <p:cNvSpPr/>
            <p:nvPr/>
          </p:nvSpPr>
          <p:spPr>
            <a:xfrm>
              <a:off x="8612710" y="3085006"/>
              <a:ext cx="1490772" cy="459837"/>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Audio/Video</a:t>
              </a:r>
            </a:p>
            <a:p>
              <a:r>
                <a:rPr lang="en-US" sz="1050" dirty="0">
                  <a:gradFill>
                    <a:gsLst>
                      <a:gs pos="5310">
                        <a:srgbClr val="000000"/>
                      </a:gs>
                      <a:gs pos="18584">
                        <a:srgbClr val="000000"/>
                      </a:gs>
                    </a:gsLst>
                    <a:lin ang="5400000" scaled="0"/>
                  </a:gradFill>
                </a:rPr>
                <a:t>Sink</a:t>
              </a:r>
            </a:p>
          </p:txBody>
        </p:sp>
        <p:sp>
          <p:nvSpPr>
            <p:cNvPr id="17" name="Rectangle 16"/>
            <p:cNvSpPr/>
            <p:nvPr/>
          </p:nvSpPr>
          <p:spPr>
            <a:xfrm>
              <a:off x="3453499" y="3586174"/>
              <a:ext cx="132045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a:t>
              </a:r>
            </a:p>
            <a:p>
              <a:r>
                <a:rPr lang="en-US" sz="1050" dirty="0">
                  <a:gradFill>
                    <a:gsLst>
                      <a:gs pos="5310">
                        <a:srgbClr val="000000"/>
                      </a:gs>
                      <a:gs pos="18584">
                        <a:srgbClr val="000000"/>
                      </a:gs>
                    </a:gsLst>
                    <a:lin ang="5400000" scaled="0"/>
                  </a:gradFill>
                </a:rPr>
                <a:t>Decoder</a:t>
              </a:r>
            </a:p>
          </p:txBody>
        </p:sp>
        <p:sp>
          <p:nvSpPr>
            <p:cNvPr id="18" name="Rectangle 17"/>
            <p:cNvSpPr/>
            <p:nvPr/>
          </p:nvSpPr>
          <p:spPr>
            <a:xfrm>
              <a:off x="4860953" y="3586174"/>
              <a:ext cx="113188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a:t>
              </a:r>
            </a:p>
            <a:p>
              <a:r>
                <a:rPr lang="en-US" sz="1050" dirty="0">
                  <a:gradFill>
                    <a:gsLst>
                      <a:gs pos="5310">
                        <a:srgbClr val="000000"/>
                      </a:gs>
                      <a:gs pos="18584">
                        <a:srgbClr val="000000"/>
                      </a:gs>
                    </a:gsLst>
                    <a:lin ang="5400000" scaled="0"/>
                  </a:gradFill>
                </a:rPr>
                <a:t>Effect 1</a:t>
              </a:r>
            </a:p>
          </p:txBody>
        </p:sp>
        <p:sp>
          <p:nvSpPr>
            <p:cNvPr id="19" name="Rectangle 18"/>
            <p:cNvSpPr/>
            <p:nvPr/>
          </p:nvSpPr>
          <p:spPr>
            <a:xfrm>
              <a:off x="7313295" y="3586174"/>
              <a:ext cx="1219358"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a:t>
              </a:r>
            </a:p>
            <a:p>
              <a:r>
                <a:rPr lang="en-US" sz="1050" dirty="0">
                  <a:gradFill>
                    <a:gsLst>
                      <a:gs pos="5310">
                        <a:srgbClr val="000000"/>
                      </a:gs>
                      <a:gs pos="18584">
                        <a:srgbClr val="000000"/>
                      </a:gs>
                    </a:gsLst>
                    <a:lin ang="5400000" scaled="0"/>
                  </a:gradFill>
                </a:rPr>
                <a:t>Encoder</a:t>
              </a:r>
            </a:p>
          </p:txBody>
        </p:sp>
        <p:sp>
          <p:nvSpPr>
            <p:cNvPr id="20" name="Rectangle 19"/>
            <p:cNvSpPr/>
            <p:nvPr/>
          </p:nvSpPr>
          <p:spPr>
            <a:xfrm>
              <a:off x="6079835" y="3586174"/>
              <a:ext cx="1131886" cy="464148"/>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050" dirty="0">
                  <a:gradFill>
                    <a:gsLst>
                      <a:gs pos="5310">
                        <a:srgbClr val="000000"/>
                      </a:gs>
                      <a:gs pos="18584">
                        <a:srgbClr val="000000"/>
                      </a:gs>
                    </a:gsLst>
                    <a:lin ang="5400000" scaled="0"/>
                  </a:gradFill>
                </a:rPr>
                <a:t>Audio</a:t>
              </a:r>
            </a:p>
            <a:p>
              <a:r>
                <a:rPr lang="en-US" sz="1050" dirty="0">
                  <a:gradFill>
                    <a:gsLst>
                      <a:gs pos="5310">
                        <a:srgbClr val="000000"/>
                      </a:gs>
                      <a:gs pos="18584">
                        <a:srgbClr val="000000"/>
                      </a:gs>
                    </a:gsLst>
                    <a:lin ang="5400000" scaled="0"/>
                  </a:gradFill>
                </a:rPr>
                <a:t>Effect N</a:t>
              </a:r>
            </a:p>
          </p:txBody>
        </p:sp>
        <p:sp>
          <p:nvSpPr>
            <p:cNvPr id="21" name="Rectangle 20"/>
            <p:cNvSpPr/>
            <p:nvPr/>
          </p:nvSpPr>
          <p:spPr>
            <a:xfrm>
              <a:off x="914161" y="1907826"/>
              <a:ext cx="2437765" cy="453051"/>
            </a:xfrm>
            <a:prstGeom prst="rect">
              <a:avLst/>
            </a:prstGeom>
            <a:solidFill>
              <a:schemeClr val="accent2"/>
            </a:solidFill>
            <a:ln w="3175">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r>
                <a:rPr lang="en-US" sz="1100" dirty="0">
                  <a:gradFill>
                    <a:gsLst>
                      <a:gs pos="0">
                        <a:srgbClr val="FFFFFF"/>
                      </a:gs>
                      <a:gs pos="100000">
                        <a:srgbClr val="FFFFFF"/>
                      </a:gs>
                    </a:gsLst>
                    <a:lin ang="5400000" scaled="0"/>
                  </a:gradFill>
                </a:rPr>
                <a:t>&lt;audio src=“…”&gt;</a:t>
              </a:r>
            </a:p>
            <a:p>
              <a:r>
                <a:rPr lang="en-US" sz="1100" dirty="0">
                  <a:gradFill>
                    <a:gsLst>
                      <a:gs pos="0">
                        <a:srgbClr val="FFFFFF"/>
                      </a:gs>
                      <a:gs pos="100000">
                        <a:srgbClr val="FFFFFF"/>
                      </a:gs>
                    </a:gsLst>
                    <a:lin ang="5400000" scaled="0"/>
                  </a:gradFill>
                </a:rPr>
                <a:t>&lt;video src=“…”&gt;</a:t>
              </a:r>
            </a:p>
          </p:txBody>
        </p:sp>
        <p:sp>
          <p:nvSpPr>
            <p:cNvPr id="22" name="Rectangle 21"/>
            <p:cNvSpPr/>
            <p:nvPr/>
          </p:nvSpPr>
          <p:spPr>
            <a:xfrm>
              <a:off x="3453499" y="1907826"/>
              <a:ext cx="7942042" cy="453051"/>
            </a:xfrm>
            <a:prstGeom prst="rect">
              <a:avLst/>
            </a:prstGeom>
            <a:solidFill>
              <a:schemeClr val="accent2"/>
            </a:solidFill>
            <a:ln w="3175">
              <a:noFill/>
            </a:ln>
            <a:effectLst/>
          </p:spPr>
          <p:style>
            <a:lnRef idx="1">
              <a:schemeClr val="accent1"/>
            </a:lnRef>
            <a:fillRef idx="2">
              <a:schemeClr val="accent1"/>
            </a:fillRef>
            <a:effectRef idx="1">
              <a:schemeClr val="accent1"/>
            </a:effectRef>
            <a:fontRef idx="minor">
              <a:schemeClr val="dk1"/>
            </a:fontRef>
          </p:style>
          <p:txBody>
            <a:bodyPr lIns="121725" tIns="60862" rIns="121725" bIns="60862" rtlCol="0" anchor="ctr"/>
            <a:lstStyle/>
            <a:p>
              <a:pPr algn="ctr"/>
              <a:r>
                <a:rPr lang="en-US" sz="1100" dirty="0">
                  <a:gradFill>
                    <a:gsLst>
                      <a:gs pos="0">
                        <a:srgbClr val="FFFFFF"/>
                      </a:gs>
                      <a:gs pos="100000">
                        <a:srgbClr val="FFFFFF"/>
                      </a:gs>
                    </a:gsLst>
                    <a:lin ang="5400000" scaled="0"/>
                  </a:gradFill>
                </a:rPr>
                <a:t>Windows Runtime (WinRT)</a:t>
              </a:r>
            </a:p>
          </p:txBody>
        </p:sp>
      </p:grpSp>
      <p:sp>
        <p:nvSpPr>
          <p:cNvPr id="25" name="Text Placeholder 2"/>
          <p:cNvSpPr txBox="1">
            <a:spLocks/>
          </p:cNvSpPr>
          <p:nvPr/>
        </p:nvSpPr>
        <p:spPr>
          <a:xfrm>
            <a:off x="283148" y="1668463"/>
            <a:ext cx="2743200" cy="5029200"/>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gradFill>
                  <a:gsLst>
                    <a:gs pos="83186">
                      <a:schemeClr val="tx1"/>
                    </a:gs>
                    <a:gs pos="54000">
                      <a:schemeClr val="tx1"/>
                    </a:gs>
                  </a:gsLst>
                  <a:lin ang="5400000" scaled="0"/>
                </a:gradFill>
                <a:latin typeface="+mn-lt"/>
                <a:ea typeface="+mj-ea"/>
                <a:cs typeface="+mj-cs"/>
              </a:rPr>
              <a:t>This is a content box, always </a:t>
            </a:r>
            <a:br>
              <a:rPr lang="en-US" sz="2400" dirty="0">
                <a:gradFill>
                  <a:gsLst>
                    <a:gs pos="83186">
                      <a:schemeClr val="tx1"/>
                    </a:gs>
                    <a:gs pos="54000">
                      <a:schemeClr val="tx1"/>
                    </a:gs>
                  </a:gsLst>
                  <a:lin ang="5400000" scaled="0"/>
                </a:gradFill>
                <a:latin typeface="+mn-lt"/>
                <a:ea typeface="+mj-ea"/>
                <a:cs typeface="+mj-cs"/>
              </a:rPr>
            </a:br>
            <a:r>
              <a:rPr lang="en-US" sz="2400" dirty="0">
                <a:gradFill>
                  <a:gsLst>
                    <a:gs pos="83186">
                      <a:schemeClr val="tx1"/>
                    </a:gs>
                    <a:gs pos="54000">
                      <a:schemeClr val="tx1"/>
                    </a:gs>
                  </a:gsLst>
                  <a:lin ang="5400000" scaled="0"/>
                </a:gradFill>
                <a:latin typeface="+mn-lt"/>
                <a:ea typeface="+mj-ea"/>
                <a:cs typeface="+mj-cs"/>
              </a:rPr>
              <a:t>24pts and sentence case.</a:t>
            </a:r>
          </a:p>
        </p:txBody>
      </p:sp>
    </p:spTree>
    <p:extLst>
      <p:ext uri="{BB962C8B-B14F-4D97-AF65-F5344CB8AC3E}">
        <p14:creationId xmlns:p14="http://schemas.microsoft.com/office/powerpoint/2010/main" val="157143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Diagram without text </a:t>
            </a:r>
          </a:p>
        </p:txBody>
      </p:sp>
      <p:grpSp>
        <p:nvGrpSpPr>
          <p:cNvPr id="25" name="Group 24"/>
          <p:cNvGrpSpPr/>
          <p:nvPr/>
        </p:nvGrpSpPr>
        <p:grpSpPr>
          <a:xfrm>
            <a:off x="274637" y="1668482"/>
            <a:ext cx="11887202" cy="4918047"/>
            <a:chOff x="914161" y="1414120"/>
            <a:chExt cx="10481380" cy="3271088"/>
          </a:xfrm>
          <a:effectLst/>
        </p:grpSpPr>
        <p:sp>
          <p:nvSpPr>
            <p:cNvPr id="26" name="Rectangle 25"/>
            <p:cNvSpPr/>
            <p:nvPr/>
          </p:nvSpPr>
          <p:spPr>
            <a:xfrm>
              <a:off x="914164" y="2951289"/>
              <a:ext cx="10462073" cy="1733919"/>
            </a:xfrm>
            <a:prstGeom prst="rect">
              <a:avLst/>
            </a:prstGeom>
            <a:noFill/>
            <a:ln w="25400" cap="flat" cmpd="sng" algn="ctr">
              <a:solidFill>
                <a:schemeClr val="accent1"/>
              </a:solidFill>
              <a:prstDash val="lgDash"/>
            </a:ln>
            <a:effectLst/>
          </p:spPr>
          <p:txBody>
            <a:bodyPr lIns="121725" tIns="60862" rIns="121725" bIns="60862"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rPr>
                <a:t>Media Foundation</a:t>
              </a:r>
            </a:p>
          </p:txBody>
        </p:sp>
        <p:sp>
          <p:nvSpPr>
            <p:cNvPr id="27" name="Rectangle 26"/>
            <p:cNvSpPr/>
            <p:nvPr/>
          </p:nvSpPr>
          <p:spPr>
            <a:xfrm>
              <a:off x="914161" y="2421793"/>
              <a:ext cx="2437763"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Playback/Preview</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(Media Engine)</a:t>
              </a:r>
            </a:p>
          </p:txBody>
        </p:sp>
        <p:sp>
          <p:nvSpPr>
            <p:cNvPr id="28" name="Rectangle 27"/>
            <p:cNvSpPr/>
            <p:nvPr/>
          </p:nvSpPr>
          <p:spPr>
            <a:xfrm>
              <a:off x="914161" y="1414120"/>
              <a:ext cx="10481380" cy="432790"/>
            </a:xfrm>
            <a:prstGeom prst="rect">
              <a:avLst/>
            </a:prstGeom>
            <a:solidFill>
              <a:schemeClr val="accent2"/>
            </a:solidFill>
            <a:ln w="25400" cap="flat" cmpd="sng" algn="ctr">
              <a:noFill/>
              <a:prstDash val="solid"/>
            </a:ln>
            <a:effectLst/>
          </p:spPr>
          <p:txBody>
            <a:bodyPr lIns="121725" tIns="60862" rIns="121725" bIns="608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rPr>
                <a:t>New Windows 8 app</a:t>
              </a:r>
            </a:p>
          </p:txBody>
        </p:sp>
        <p:sp>
          <p:nvSpPr>
            <p:cNvPr id="29" name="Rectangle 28"/>
            <p:cNvSpPr/>
            <p:nvPr/>
          </p:nvSpPr>
          <p:spPr>
            <a:xfrm>
              <a:off x="3453499" y="2421793"/>
              <a:ext cx="2563543"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Capture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(Capture Engine)</a:t>
              </a:r>
            </a:p>
          </p:txBody>
        </p:sp>
        <p:sp>
          <p:nvSpPr>
            <p:cNvPr id="30" name="Rectangle 29"/>
            <p:cNvSpPr/>
            <p:nvPr/>
          </p:nvSpPr>
          <p:spPr>
            <a:xfrm>
              <a:off x="8632012" y="2421793"/>
              <a:ext cx="2763529" cy="476070"/>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Streaming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(Sharing Engine)</a:t>
              </a:r>
            </a:p>
          </p:txBody>
        </p:sp>
        <p:sp>
          <p:nvSpPr>
            <p:cNvPr id="31" name="Rectangle 30"/>
            <p:cNvSpPr/>
            <p:nvPr/>
          </p:nvSpPr>
          <p:spPr>
            <a:xfrm>
              <a:off x="6097098" y="2421793"/>
              <a:ext cx="2435555" cy="474422"/>
            </a:xfrm>
            <a:prstGeom prst="rect">
              <a:avLst/>
            </a:prstGeom>
            <a:solidFill>
              <a:schemeClr val="accent1"/>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Transcode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endParaRPr>
            </a:p>
          </p:txBody>
        </p:sp>
        <p:sp>
          <p:nvSpPr>
            <p:cNvPr id="32" name="Rectangle 31"/>
            <p:cNvSpPr/>
            <p:nvPr/>
          </p:nvSpPr>
          <p:spPr>
            <a:xfrm>
              <a:off x="1828323" y="3085006"/>
              <a:ext cx="1523603"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Source</a:t>
              </a:r>
            </a:p>
          </p:txBody>
        </p:sp>
        <p:sp>
          <p:nvSpPr>
            <p:cNvPr id="33" name="Rectangle 32"/>
            <p:cNvSpPr/>
            <p:nvPr/>
          </p:nvSpPr>
          <p:spPr>
            <a:xfrm>
              <a:off x="3453499" y="3085006"/>
              <a:ext cx="132045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Decoder</a:t>
              </a:r>
            </a:p>
          </p:txBody>
        </p:sp>
        <p:sp>
          <p:nvSpPr>
            <p:cNvPr id="34" name="Rectangle 33"/>
            <p:cNvSpPr/>
            <p:nvPr/>
          </p:nvSpPr>
          <p:spPr>
            <a:xfrm>
              <a:off x="4860953" y="3085006"/>
              <a:ext cx="113188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1</a:t>
              </a:r>
            </a:p>
          </p:txBody>
        </p:sp>
        <p:sp>
          <p:nvSpPr>
            <p:cNvPr id="35" name="Rectangle 34"/>
            <p:cNvSpPr/>
            <p:nvPr/>
          </p:nvSpPr>
          <p:spPr>
            <a:xfrm>
              <a:off x="7313295" y="3085006"/>
              <a:ext cx="1219358"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Encoder</a:t>
              </a:r>
            </a:p>
          </p:txBody>
        </p:sp>
        <p:sp>
          <p:nvSpPr>
            <p:cNvPr id="36" name="Rectangle 35"/>
            <p:cNvSpPr/>
            <p:nvPr/>
          </p:nvSpPr>
          <p:spPr>
            <a:xfrm>
              <a:off x="6079835" y="3085006"/>
              <a:ext cx="1131886"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N</a:t>
              </a:r>
            </a:p>
          </p:txBody>
        </p:sp>
        <p:sp>
          <p:nvSpPr>
            <p:cNvPr id="37" name="Rectangle 36"/>
            <p:cNvSpPr/>
            <p:nvPr/>
          </p:nvSpPr>
          <p:spPr>
            <a:xfrm>
              <a:off x="8612710" y="3085006"/>
              <a:ext cx="1490772" cy="459837"/>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Audio/Video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Sink</a:t>
              </a:r>
            </a:p>
          </p:txBody>
        </p:sp>
        <p:sp>
          <p:nvSpPr>
            <p:cNvPr id="38" name="Rectangle 37"/>
            <p:cNvSpPr/>
            <p:nvPr/>
          </p:nvSpPr>
          <p:spPr>
            <a:xfrm>
              <a:off x="3453499" y="3586174"/>
              <a:ext cx="132045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Decoder</a:t>
              </a:r>
            </a:p>
          </p:txBody>
        </p:sp>
        <p:sp>
          <p:nvSpPr>
            <p:cNvPr id="39" name="Rectangle 38"/>
            <p:cNvSpPr/>
            <p:nvPr/>
          </p:nvSpPr>
          <p:spPr>
            <a:xfrm>
              <a:off x="4860953" y="3586174"/>
              <a:ext cx="113188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1</a:t>
              </a:r>
            </a:p>
          </p:txBody>
        </p:sp>
        <p:sp>
          <p:nvSpPr>
            <p:cNvPr id="40" name="Rectangle 39"/>
            <p:cNvSpPr/>
            <p:nvPr/>
          </p:nvSpPr>
          <p:spPr>
            <a:xfrm>
              <a:off x="7313295" y="3586174"/>
              <a:ext cx="1219358"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Encoder</a:t>
              </a:r>
            </a:p>
          </p:txBody>
        </p:sp>
        <p:sp>
          <p:nvSpPr>
            <p:cNvPr id="41" name="Rectangle 40"/>
            <p:cNvSpPr/>
            <p:nvPr/>
          </p:nvSpPr>
          <p:spPr>
            <a:xfrm>
              <a:off x="6079835" y="3586174"/>
              <a:ext cx="1131886" cy="464148"/>
            </a:xfrm>
            <a:prstGeom prst="rect">
              <a:avLst/>
            </a:prstGeom>
            <a:solidFill>
              <a:schemeClr val="accent5"/>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Audio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rPr>
                <a:t>Effect N</a:t>
              </a:r>
            </a:p>
          </p:txBody>
        </p:sp>
        <p:sp>
          <p:nvSpPr>
            <p:cNvPr id="42" name="Rectangle 41"/>
            <p:cNvSpPr/>
            <p:nvPr/>
          </p:nvSpPr>
          <p:spPr>
            <a:xfrm>
              <a:off x="914161" y="1907826"/>
              <a:ext cx="2437765" cy="453051"/>
            </a:xfrm>
            <a:prstGeom prst="rect">
              <a:avLst/>
            </a:prstGeom>
            <a:solidFill>
              <a:schemeClr val="accent1"/>
            </a:solidFill>
            <a:ln w="317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&lt;audio src=“…”&gt;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&lt;video src=“…”&gt;</a:t>
              </a:r>
            </a:p>
          </p:txBody>
        </p:sp>
        <p:sp>
          <p:nvSpPr>
            <p:cNvPr id="43" name="Rectangle 42"/>
            <p:cNvSpPr/>
            <p:nvPr/>
          </p:nvSpPr>
          <p:spPr>
            <a:xfrm>
              <a:off x="3453499" y="1907826"/>
              <a:ext cx="7942042" cy="453051"/>
            </a:xfrm>
            <a:prstGeom prst="rect">
              <a:avLst/>
            </a:prstGeom>
            <a:solidFill>
              <a:schemeClr val="accent1"/>
            </a:solidFill>
            <a:ln w="3175" cap="flat" cmpd="sng" algn="ctr">
              <a:noFill/>
              <a:prstDash val="solid"/>
            </a:ln>
            <a:effectLst/>
          </p:spPr>
          <p:txBody>
            <a:bodyPr lIns="121725" tIns="60862" rIns="121725" bIns="608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27434">
                        <a:srgbClr val="000000"/>
                      </a:gs>
                      <a:gs pos="67000">
                        <a:srgbClr val="000000"/>
                      </a:gs>
                    </a:gsLst>
                    <a:lin ang="5400000" scaled="0"/>
                  </a:gradFill>
                  <a:effectLst/>
                  <a:uLnTx/>
                  <a:uFillTx/>
                  <a:latin typeface="Segoe UI"/>
                </a:rPr>
                <a:t>Windows Runtime (WinRT)</a:t>
              </a:r>
            </a:p>
          </p:txBody>
        </p:sp>
      </p:grpSp>
    </p:spTree>
    <p:extLst>
      <p:ext uri="{BB962C8B-B14F-4D97-AF65-F5344CB8AC3E}">
        <p14:creationId xmlns:p14="http://schemas.microsoft.com/office/powerpoint/2010/main" val="424263366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Video</a:t>
            </a:r>
          </a:p>
        </p:txBody>
      </p:sp>
    </p:spTree>
    <p:extLst>
      <p:ext uri="{BB962C8B-B14F-4D97-AF65-F5344CB8AC3E}">
        <p14:creationId xmlns:p14="http://schemas.microsoft.com/office/powerpoint/2010/main" val="22993892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12582272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 layout 1</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35380902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60211" y="4449178"/>
            <a:ext cx="1557084" cy="1161384"/>
            <a:chOff x="1270632" y="4066342"/>
            <a:chExt cx="1557305" cy="1161549"/>
          </a:xfrm>
        </p:grpSpPr>
        <p:pic>
          <p:nvPicPr>
            <p:cNvPr id="136" name="Picture 1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4"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Sleep tracking</a:t>
              </a:r>
            </a:p>
          </p:txBody>
        </p:sp>
      </p:grpSp>
      <p:sp>
        <p:nvSpPr>
          <p:cNvPr id="73" name="Rectangle 72"/>
          <p:cNvSpPr/>
          <p:nvPr/>
        </p:nvSpPr>
        <p:spPr bwMode="auto">
          <a:xfrm>
            <a:off x="4979613" y="3066887"/>
            <a:ext cx="2323306" cy="3732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defRPr/>
            </a:pPr>
            <a:endParaRPr lang="en-US" sz="1199" spc="-51" dirty="0">
              <a:gradFill>
                <a:gsLst>
                  <a:gs pos="0">
                    <a:srgbClr val="505050"/>
                  </a:gs>
                  <a:gs pos="100000">
                    <a:srgbClr val="505050"/>
                  </a:gs>
                </a:gsLst>
                <a:lin ang="5400000" scaled="1"/>
              </a:gradFill>
              <a:latin typeface="Segoe UI"/>
              <a:ea typeface="Segoe UI" pitchFamily="34" charset="0"/>
              <a:cs typeface="Segoe UI" pitchFamily="34" charset="0"/>
            </a:endParaRPr>
          </a:p>
        </p:txBody>
      </p:sp>
      <p:sp>
        <p:nvSpPr>
          <p:cNvPr id="11" name="TextBox 10"/>
          <p:cNvSpPr txBox="1"/>
          <p:nvPr/>
        </p:nvSpPr>
        <p:spPr>
          <a:xfrm>
            <a:off x="3083939" y="3215465"/>
            <a:ext cx="994329" cy="188212"/>
          </a:xfrm>
          <a:prstGeom prst="rect">
            <a:avLst/>
          </a:prstGeom>
          <a:solidFill>
            <a:schemeClr val="bg1"/>
          </a:solidFill>
          <a:ln>
            <a:noFill/>
            <a:headEnd type="none" w="med" len="med"/>
            <a:tailEnd type="none" w="med" len="med"/>
          </a:ln>
        </p:spPr>
        <p:txBody>
          <a:bodyPr wrap="none" lIns="93247" tIns="0" rIns="93247" bIns="0" rtlCol="0">
            <a:spAutoFit/>
          </a:bodyPr>
          <a:lstStyle/>
          <a:p>
            <a:pPr defTabSz="932418">
              <a:defRPr/>
            </a:pPr>
            <a:r>
              <a:rPr lang="en-US" sz="1199"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sp>
        <p:nvSpPr>
          <p:cNvPr id="12" name="TextBox 11"/>
          <p:cNvSpPr txBox="1"/>
          <p:nvPr/>
        </p:nvSpPr>
        <p:spPr>
          <a:xfrm>
            <a:off x="8366390" y="3215465"/>
            <a:ext cx="994329" cy="188212"/>
          </a:xfrm>
          <a:prstGeom prst="rect">
            <a:avLst/>
          </a:prstGeom>
          <a:solidFill>
            <a:schemeClr val="bg1"/>
          </a:solidFill>
          <a:ln>
            <a:noFill/>
            <a:headEnd type="none" w="med" len="med"/>
            <a:tailEnd type="none" w="med" len="med"/>
          </a:ln>
        </p:spPr>
        <p:txBody>
          <a:bodyPr wrap="none" lIns="93247" tIns="0" rIns="93247" bIns="0" rtlCol="0">
            <a:spAutoFit/>
          </a:bodyPr>
          <a:lstStyle/>
          <a:p>
            <a:pPr defTabSz="932418">
              <a:defRPr/>
            </a:pPr>
            <a:r>
              <a:rPr lang="en-US" sz="1199"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grpSp>
        <p:nvGrpSpPr>
          <p:cNvPr id="37" name="Group 36"/>
          <p:cNvGrpSpPr/>
          <p:nvPr/>
        </p:nvGrpSpPr>
        <p:grpSpPr>
          <a:xfrm>
            <a:off x="423294" y="5662644"/>
            <a:ext cx="1178552" cy="869636"/>
            <a:chOff x="422472" y="5641832"/>
            <a:chExt cx="1178719" cy="869760"/>
          </a:xfrm>
        </p:grpSpPr>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26212" cy="169401"/>
            </a:xfrm>
            <a:prstGeom prst="rect">
              <a:avLst/>
            </a:prstGeom>
            <a:noFill/>
            <a:ln>
              <a:noFill/>
              <a:headEnd type="none" w="med" len="med"/>
              <a:tailEnd type="none" w="med" len="med"/>
            </a:ln>
          </p:spPr>
          <p:txBody>
            <a:bodyPr wrap="none" lIns="0" tIns="0" rIns="0" bIns="0" rtlCol="0">
              <a:spAutoFit/>
            </a:bodyPr>
            <a:lstStyle/>
            <a:p>
              <a:pP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Home security</a:t>
              </a:r>
            </a:p>
          </p:txBody>
        </p:sp>
      </p:grpSp>
      <p:grpSp>
        <p:nvGrpSpPr>
          <p:cNvPr id="34" name="Group 33"/>
          <p:cNvGrpSpPr/>
          <p:nvPr/>
        </p:nvGrpSpPr>
        <p:grpSpPr>
          <a:xfrm>
            <a:off x="1808918" y="5640911"/>
            <a:ext cx="1303259" cy="888038"/>
            <a:chOff x="1818203" y="5627360"/>
            <a:chExt cx="1303444" cy="888164"/>
          </a:xfrm>
        </p:grpSpPr>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Home automation</a:t>
              </a:r>
            </a:p>
          </p:txBody>
        </p:sp>
      </p:grpSp>
      <p:grpSp>
        <p:nvGrpSpPr>
          <p:cNvPr id="30" name="Group 29"/>
          <p:cNvGrpSpPr/>
          <p:nvPr/>
        </p:nvGrpSpPr>
        <p:grpSpPr>
          <a:xfrm>
            <a:off x="3318240" y="6008376"/>
            <a:ext cx="937330" cy="523904"/>
            <a:chOff x="3367254" y="5944689"/>
            <a:chExt cx="937463" cy="523978"/>
          </a:xfrm>
        </p:grpSpPr>
        <p:pic>
          <p:nvPicPr>
            <p:cNvPr id="8" name="Picture 7"/>
            <p:cNvPicPr>
              <a:picLocks noChangeAspect="1"/>
            </p:cNvPicPr>
            <p:nvPr/>
          </p:nvPicPr>
          <p:blipFill rotWithShape="1">
            <a:blip r:embed="rId9"/>
            <a:srcRect l="16024" t="19030" r="17644" b="31982"/>
            <a:stretch/>
          </p:blipFill>
          <p:spPr>
            <a:xfrm>
              <a:off x="3629469" y="5944689"/>
              <a:ext cx="413035" cy="275726"/>
            </a:xfrm>
            <a:prstGeom prst="rect">
              <a:avLst/>
            </a:prstGeom>
          </p:spPr>
        </p:pic>
        <p:sp>
          <p:nvSpPr>
            <p:cNvPr id="63" name="TextBox 62"/>
            <p:cNvSpPr txBox="1"/>
            <p:nvPr/>
          </p:nvSpPr>
          <p:spPr>
            <a:xfrm>
              <a:off x="3367254" y="6299266"/>
              <a:ext cx="937463" cy="169401"/>
            </a:xfrm>
            <a:prstGeom prst="rect">
              <a:avLst/>
            </a:prstGeom>
            <a:noFill/>
            <a:ln>
              <a:noFill/>
              <a:headEnd type="none" w="med" len="med"/>
              <a:tailEnd type="none" w="med" len="med"/>
            </a:ln>
          </p:spPr>
          <p:txBody>
            <a:bodyPr wrap="non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Leak detection</a:t>
              </a:r>
            </a:p>
          </p:txBody>
        </p:sp>
      </p:grpSp>
      <p:grpSp>
        <p:nvGrpSpPr>
          <p:cNvPr id="11277" name="Group 11276"/>
          <p:cNvGrpSpPr/>
          <p:nvPr/>
        </p:nvGrpSpPr>
        <p:grpSpPr>
          <a:xfrm>
            <a:off x="1116164" y="3709606"/>
            <a:ext cx="1824245" cy="829261"/>
            <a:chOff x="1745850" y="3471296"/>
            <a:chExt cx="1824504" cy="829379"/>
          </a:xfrm>
        </p:grpSpPr>
        <p:pic>
          <p:nvPicPr>
            <p:cNvPr id="65" name="Picture 2" descr="https://lh4.googleusercontent.com/-xm_MGqcodDQ/Ul0ph-pzi2I/AAAAAAAAAAs/XwSWm2mO_3U/s0-d/Website%2Bbanne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6"/>
              <a:ext cx="1584950" cy="829379"/>
              <a:chOff x="1897721" y="3634129"/>
              <a:chExt cx="1554014" cy="813191"/>
            </a:xfrm>
          </p:grpSpPr>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74293"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appliances</a:t>
                </a:r>
              </a:p>
            </p:txBody>
          </p:sp>
          <p:pic>
            <p:nvPicPr>
              <p:cNvPr id="64" name="Picture 63"/>
              <p:cNvPicPr>
                <a:picLocks noChangeAspect="1"/>
              </p:cNvPicPr>
              <p:nvPr/>
            </p:nvPicPr>
            <p:blipFill rotWithShape="1">
              <a:blip r:embed="rId12"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209773" y="2225489"/>
            <a:ext cx="969287" cy="742157"/>
            <a:chOff x="6554445" y="2304447"/>
            <a:chExt cx="969425" cy="742262"/>
          </a:xfrm>
        </p:grpSpPr>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Indoor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navigation</a:t>
              </a:r>
            </a:p>
          </p:txBody>
        </p:sp>
      </p:grpSp>
      <p:grpSp>
        <p:nvGrpSpPr>
          <p:cNvPr id="80" name="Group 79"/>
          <p:cNvGrpSpPr/>
          <p:nvPr/>
        </p:nvGrpSpPr>
        <p:grpSpPr>
          <a:xfrm>
            <a:off x="3888203" y="851405"/>
            <a:ext cx="1568231" cy="907065"/>
            <a:chOff x="2949120" y="959884"/>
            <a:chExt cx="1537840" cy="889486"/>
          </a:xfrm>
        </p:grpSpPr>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55866"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Health monitoring</a:t>
              </a:r>
            </a:p>
          </p:txBody>
        </p:sp>
        <p:pic>
          <p:nvPicPr>
            <p:cNvPr id="76" name="Picture 75"/>
            <p:cNvPicPr>
              <a:picLocks noChangeAspect="1"/>
            </p:cNvPicPr>
            <p:nvPr/>
          </p:nvPicPr>
          <p:blipFill rotWithShape="1">
            <a:blip r:embed="rId17"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608431" y="1888959"/>
            <a:ext cx="1406045" cy="1072284"/>
            <a:chOff x="5271654" y="1796668"/>
            <a:chExt cx="1406245" cy="1072436"/>
          </a:xfrm>
        </p:grpSpPr>
        <p:pic>
          <p:nvPicPr>
            <p:cNvPr id="11266" name="Picture 2" descr="enlighted-gateway"/>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904760" cy="188238"/>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lighting</a:t>
              </a:r>
            </a:p>
          </p:txBody>
        </p:sp>
      </p:grpSp>
      <p:grpSp>
        <p:nvGrpSpPr>
          <p:cNvPr id="143" name="Group 142"/>
          <p:cNvGrpSpPr/>
          <p:nvPr/>
        </p:nvGrpSpPr>
        <p:grpSpPr>
          <a:xfrm>
            <a:off x="5758450" y="874889"/>
            <a:ext cx="951276" cy="883579"/>
            <a:chOff x="8929498" y="207486"/>
            <a:chExt cx="932841" cy="866456"/>
          </a:xfrm>
        </p:grpSpPr>
        <p:pic>
          <p:nvPicPr>
            <p:cNvPr id="38" name="Picture 6" descr="http://002mag.com/wordpress/wp-content/uploads/2012/11/Tagg-pet-tracker.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46401"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Pet tracking</a:t>
              </a:r>
            </a:p>
          </p:txBody>
        </p:sp>
        <p:pic>
          <p:nvPicPr>
            <p:cNvPr id="94" name="Picture 2" descr="http://www.whistle.com/wp-content/uploads/2014/02/whistl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4"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662272" y="4816232"/>
            <a:ext cx="1803190" cy="722147"/>
            <a:chOff x="6271027" y="4495379"/>
            <a:chExt cx="1803446" cy="722250"/>
          </a:xfrm>
        </p:grpSpPr>
        <p:pic>
          <p:nvPicPr>
            <p:cNvPr id="99" name="Picture 2" descr="https://kaptureaudio.com/img/product-feature.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Information capture</a:t>
              </a:r>
            </a:p>
          </p:txBody>
        </p:sp>
        <p:pic>
          <p:nvPicPr>
            <p:cNvPr id="101" name="Picture 8" descr="Narrative Clip, Oran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10081941" y="1758299"/>
            <a:ext cx="1223913" cy="1151282"/>
            <a:chOff x="9419830" y="2092834"/>
            <a:chExt cx="1200194" cy="1128970"/>
          </a:xfrm>
        </p:grpSpPr>
        <p:pic>
          <p:nvPicPr>
            <p:cNvPr id="39" name="Picture 2" descr="DriversPagemid"/>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Trip tracking and car health</a:t>
              </a:r>
            </a:p>
          </p:txBody>
        </p:sp>
        <p:pic>
          <p:nvPicPr>
            <p:cNvPr id="110" name="Picture 4" descr="OBDLink™ LX Bluetooth"/>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10101216" y="4881372"/>
            <a:ext cx="1612030" cy="657008"/>
            <a:chOff x="7903736" y="4560527"/>
            <a:chExt cx="1612259" cy="657101"/>
          </a:xfrm>
        </p:grpSpPr>
        <p:pic>
          <p:nvPicPr>
            <p:cNvPr id="40" name="Picture 39"/>
            <p:cNvPicPr>
              <a:picLocks noChangeAspect="1"/>
            </p:cNvPicPr>
            <p:nvPr/>
          </p:nvPicPr>
          <p:blipFill rotWithShape="1">
            <a:blip r:embed="rId31"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3" cstate="print">
              <a:extLst>
                <a:ext uri="{BEBA8EAE-BF5A-486C-A8C5-ECC9F3942E4B}">
                  <a14:imgProps xmlns:a14="http://schemas.microsoft.com/office/drawing/2010/main">
                    <a14:imgLayer r:embed="rId34">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Control</a:t>
              </a:r>
            </a:p>
          </p:txBody>
        </p:sp>
      </p:grpSp>
      <p:grpSp>
        <p:nvGrpSpPr>
          <p:cNvPr id="150" name="Group 149"/>
          <p:cNvGrpSpPr/>
          <p:nvPr/>
        </p:nvGrpSpPr>
        <p:grpSpPr>
          <a:xfrm>
            <a:off x="1135083" y="1730944"/>
            <a:ext cx="1454871" cy="1237443"/>
            <a:chOff x="847196" y="1782271"/>
            <a:chExt cx="1426677" cy="1213463"/>
          </a:xfrm>
        </p:grpSpPr>
        <p:pic>
          <p:nvPicPr>
            <p:cNvPr id="36" name="Picture 35"/>
            <p:cNvPicPr>
              <a:picLocks noChangeAspect="1"/>
            </p:cNvPicPr>
            <p:nvPr/>
          </p:nvPicPr>
          <p:blipFill>
            <a:blip r:embed="rId35"/>
            <a:stretch>
              <a:fillRect/>
            </a:stretch>
          </p:blipFill>
          <p:spPr>
            <a:xfrm>
              <a:off x="1524656" y="1923844"/>
              <a:ext cx="489044" cy="428986"/>
            </a:xfrm>
            <a:prstGeom prst="rect">
              <a:avLst/>
            </a:prstGeom>
          </p:spPr>
        </p:pic>
        <p:sp>
          <p:nvSpPr>
            <p:cNvPr id="49" name="TextBox 48"/>
            <p:cNvSpPr txBox="1"/>
            <p:nvPr/>
          </p:nvSpPr>
          <p:spPr>
            <a:xfrm>
              <a:off x="1238788" y="2626606"/>
              <a:ext cx="947830" cy="369128"/>
            </a:xfrm>
            <a:prstGeom prst="rect">
              <a:avLst/>
            </a:prstGeom>
            <a:noFill/>
            <a:ln>
              <a:noFill/>
              <a:headEnd type="none" w="med" len="med"/>
              <a:tailEnd type="none" w="med" len="med"/>
            </a:ln>
          </p:spPr>
          <p:txBody>
            <a:bodyPr wrap="non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Child and elder</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monitoring</a:t>
              </a:r>
            </a:p>
          </p:txBody>
        </p:sp>
        <p:pic>
          <p:nvPicPr>
            <p:cNvPr id="123" name="Picture 4" descr="https://pbs.twimg.com/media/BkK0jtjCQAAk6Mk.png:large"/>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8"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85253" y="1869222"/>
            <a:ext cx="2627880" cy="1092021"/>
            <a:chOff x="2292772" y="1933440"/>
            <a:chExt cx="2576953" cy="1070858"/>
          </a:xfrm>
        </p:grpSpPr>
        <p:sp>
          <p:nvSpPr>
            <p:cNvPr id="33" name="TextBox 32"/>
            <p:cNvSpPr txBox="1"/>
            <p:nvPr/>
          </p:nvSpPr>
          <p:spPr>
            <a:xfrm>
              <a:off x="3447326" y="2607761"/>
              <a:ext cx="677654" cy="369127"/>
            </a:xfrm>
            <a:prstGeom prst="rect">
              <a:avLst/>
            </a:prstGeom>
            <a:solidFill>
              <a:schemeClr val="bg1"/>
            </a:solidFill>
            <a:ln>
              <a:noFill/>
              <a:headEnd type="none" w="med" len="med"/>
              <a:tailEnd type="none" w="med" len="med"/>
            </a:ln>
          </p:spPr>
          <p:txBody>
            <a:bodyPr wrap="non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Sports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and fitness</a:t>
              </a:r>
            </a:p>
          </p:txBody>
        </p:sp>
        <p:pic>
          <p:nvPicPr>
            <p:cNvPr id="35" name="Picture 3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6"/>
            <a:stretch>
              <a:fillRect/>
            </a:stretch>
          </p:blipFill>
          <p:spPr>
            <a:xfrm>
              <a:off x="3423744" y="1933440"/>
              <a:ext cx="654808" cy="506273"/>
            </a:xfrm>
            <a:prstGeom prst="rect">
              <a:avLst/>
            </a:prstGeom>
          </p:spPr>
        </p:pic>
        <p:pic>
          <p:nvPicPr>
            <p:cNvPr id="91" name="Picture 90"/>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9"/>
            <a:stretch>
              <a:fillRect/>
            </a:stretch>
          </p:blipFill>
          <p:spPr>
            <a:xfrm>
              <a:off x="3001822" y="2499254"/>
              <a:ext cx="411792" cy="419385"/>
            </a:xfrm>
            <a:prstGeom prst="rect">
              <a:avLst/>
            </a:prstGeom>
          </p:spPr>
        </p:pic>
      </p:grpSp>
      <p:grpSp>
        <p:nvGrpSpPr>
          <p:cNvPr id="11273" name="Group 11272"/>
          <p:cNvGrpSpPr/>
          <p:nvPr/>
        </p:nvGrpSpPr>
        <p:grpSpPr>
          <a:xfrm>
            <a:off x="3201167" y="4657427"/>
            <a:ext cx="1530100" cy="884152"/>
            <a:chOff x="2990926" y="4347197"/>
            <a:chExt cx="1530317" cy="884277"/>
          </a:xfrm>
        </p:grpSpPr>
        <p:grpSp>
          <p:nvGrpSpPr>
            <p:cNvPr id="86" name="Group 85"/>
            <p:cNvGrpSpPr/>
            <p:nvPr/>
          </p:nvGrpSpPr>
          <p:grpSpPr>
            <a:xfrm>
              <a:off x="2990926" y="4387664"/>
              <a:ext cx="1510747" cy="843810"/>
              <a:chOff x="4081423" y="3807102"/>
              <a:chExt cx="1481259" cy="827340"/>
            </a:xfrm>
          </p:grpSpPr>
          <p:pic>
            <p:nvPicPr>
              <p:cNvPr id="3" name="Picture 2"/>
              <p:cNvPicPr>
                <a:picLocks noChangeAspect="1"/>
              </p:cNvPicPr>
              <p:nvPr/>
            </p:nvPicPr>
            <p:blipFill>
              <a:blip r:embed="rId50"/>
              <a:stretch>
                <a:fillRect/>
              </a:stretch>
            </p:blipFill>
            <p:spPr>
              <a:xfrm>
                <a:off x="4657385" y="3807102"/>
                <a:ext cx="390557" cy="386065"/>
              </a:xfrm>
              <a:prstGeom prst="ellipse">
                <a:avLst/>
              </a:prstGeom>
            </p:spPr>
          </p:pic>
          <p:sp>
            <p:nvSpPr>
              <p:cNvPr id="60" name="TextBox 59"/>
              <p:cNvSpPr txBox="1"/>
              <p:nvPr/>
            </p:nvSpPr>
            <p:spPr>
              <a:xfrm>
                <a:off x="4081423" y="4302253"/>
                <a:ext cx="1481259"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Air conditioning and temperature control</a:t>
                </a:r>
              </a:p>
            </p:txBody>
          </p:sp>
        </p:grpSp>
        <p:pic>
          <p:nvPicPr>
            <p:cNvPr id="140" name="Picture 16" descr="http://www.digitaltrends.com/wp-content/uploads/2014/06/honeywell-lyric.jpg"/>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367019" y="4594463"/>
            <a:ext cx="1659502" cy="943920"/>
            <a:chOff x="4356635" y="4190162"/>
            <a:chExt cx="1627341" cy="925627"/>
          </a:xfrm>
        </p:grpSpPr>
        <p:pic>
          <p:nvPicPr>
            <p:cNvPr id="4" name="Picture 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6095"/>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Environmental sensors</a:t>
              </a:r>
            </a:p>
          </p:txBody>
        </p:sp>
        <p:pic>
          <p:nvPicPr>
            <p:cNvPr id="84" name="Picture 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6" cstate="print">
              <a:extLst>
                <a:ext uri="{BEBA8EAE-BF5A-486C-A8C5-ECC9F3942E4B}">
                  <a14:imgProps xmlns:a14="http://schemas.microsoft.com/office/drawing/2010/main">
                    <a14:imgLayer r:embed="rId57">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7011743" y="724648"/>
            <a:ext cx="1717152" cy="1033450"/>
            <a:chOff x="5749613" y="729418"/>
            <a:chExt cx="1717395" cy="1033596"/>
          </a:xfrm>
        </p:grpSpPr>
        <p:pic>
          <p:nvPicPr>
            <p:cNvPr id="31" name="Picture 4" descr="Spire science"/>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9"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Behavior modification</a:t>
              </a:r>
            </a:p>
          </p:txBody>
        </p:sp>
        <p:pic>
          <p:nvPicPr>
            <p:cNvPr id="82" name="Picture 81"/>
            <p:cNvPicPr>
              <a:picLocks noChangeAspect="1"/>
            </p:cNvPicPr>
            <p:nvPr/>
          </p:nvPicPr>
          <p:blipFill rotWithShape="1">
            <a:blip r:embed="rId60"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461636" y="5656618"/>
            <a:ext cx="2415810" cy="875662"/>
            <a:chOff x="4608584" y="5347831"/>
            <a:chExt cx="2416152" cy="875786"/>
          </a:xfrm>
        </p:grpSpPr>
        <p:pic>
          <p:nvPicPr>
            <p:cNvPr id="22" name="Picture 21"/>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3"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Garden, lawn and plant care</a:t>
              </a:r>
            </a:p>
          </p:txBody>
        </p:sp>
        <p:pic>
          <p:nvPicPr>
            <p:cNvPr id="147" name="Picture 2" descr="http://industryedge.wpengine.netdna-cdn.com/wp-content/uploads/2014/02/Rachios-Iro-smart-sprinkler-controller.jpg"/>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6"/>
            <a:srcRect r="22224"/>
            <a:stretch/>
          </p:blipFill>
          <p:spPr>
            <a:xfrm>
              <a:off x="5618669" y="5480699"/>
              <a:ext cx="609336" cy="522303"/>
            </a:xfrm>
            <a:prstGeom prst="rect">
              <a:avLst/>
            </a:prstGeom>
          </p:spPr>
        </p:pic>
      </p:grpSp>
      <p:grpSp>
        <p:nvGrpSpPr>
          <p:cNvPr id="11291" name="Group 11290"/>
          <p:cNvGrpSpPr/>
          <p:nvPr/>
        </p:nvGrpSpPr>
        <p:grpSpPr>
          <a:xfrm>
            <a:off x="3189273" y="3609787"/>
            <a:ext cx="1843477" cy="856535"/>
            <a:chOff x="3147693" y="3619230"/>
            <a:chExt cx="1843738" cy="856656"/>
          </a:xfrm>
        </p:grpSpPr>
        <p:grpSp>
          <p:nvGrpSpPr>
            <p:cNvPr id="85" name="Group 84"/>
            <p:cNvGrpSpPr/>
            <p:nvPr/>
          </p:nvGrpSpPr>
          <p:grpSpPr>
            <a:xfrm>
              <a:off x="3187985" y="3644928"/>
              <a:ext cx="1803446" cy="830958"/>
              <a:chOff x="2494814" y="4523940"/>
              <a:chExt cx="1768245" cy="814738"/>
            </a:xfrm>
          </p:grpSpPr>
          <p:pic>
            <p:nvPicPr>
              <p:cNvPr id="47" name="Picture 2" descr="https://images.indiegogo.com/file_attachments/409230/files/20140304034636-per1.jpg?1393933596"/>
              <p:cNvPicPr>
                <a:picLocks noChangeAspect="1" noChangeArrowheads="1"/>
              </p:cNvPicPr>
              <p:nvPr/>
            </p:nvPicPr>
            <p:blipFill rotWithShape="1">
              <a:blip r:embed="rId67"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8"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6095"/>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Food and nutrition tracking</a:t>
                </a:r>
              </a:p>
            </p:txBody>
          </p:sp>
          <p:pic>
            <p:nvPicPr>
              <p:cNvPr id="62" name="Picture 6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70"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1"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374357" y="1610206"/>
            <a:ext cx="1512285" cy="1523616"/>
            <a:chOff x="7800664" y="1490044"/>
            <a:chExt cx="1482978" cy="1494089"/>
          </a:xfrm>
        </p:grpSpPr>
        <p:pic>
          <p:nvPicPr>
            <p:cNvPr id="74" name="Picture 7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4"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Beacons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and proximity</a:t>
              </a:r>
            </a:p>
          </p:txBody>
        </p:sp>
        <p:pic>
          <p:nvPicPr>
            <p:cNvPr id="153" name="Picture 2" descr="http://kontakt.io/wp-content/uploads/2014/02/beacon1.jpg"/>
            <p:cNvPicPr>
              <a:picLocks noChangeAspect="1" noChangeArrowheads="1"/>
            </p:cNvPicPr>
            <p:nvPr/>
          </p:nvPicPr>
          <p:blipFill rotWithShape="1">
            <a:blip r:embed="rId76"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7" cstate="print">
              <a:extLst>
                <a:ext uri="{BEBA8EAE-BF5A-486C-A8C5-ECC9F3942E4B}">
                  <a14:imgProps xmlns:a14="http://schemas.microsoft.com/office/drawing/2010/main">
                    <a14:imgLayer r:embed="rId78">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7084517" y="5662316"/>
            <a:ext cx="2514923" cy="869966"/>
            <a:chOff x="7221447" y="5354337"/>
            <a:chExt cx="2515280" cy="870089"/>
          </a:xfrm>
        </p:grpSpPr>
        <p:pic>
          <p:nvPicPr>
            <p:cNvPr id="107" name="Picture 106"/>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7" y="6055025"/>
              <a:ext cx="1803446"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New devices and sensors</a:t>
              </a:r>
            </a:p>
          </p:txBody>
        </p:sp>
        <p:pic>
          <p:nvPicPr>
            <p:cNvPr id="109" name="Picture 108"/>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3"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9030911" y="812466"/>
            <a:ext cx="2681695" cy="945632"/>
            <a:chOff x="7474120" y="810255"/>
            <a:chExt cx="2682075" cy="945766"/>
          </a:xfrm>
        </p:grpSpPr>
        <p:pic>
          <p:nvPicPr>
            <p:cNvPr id="26" name="Picture 8" descr="https://images.indiegogo.com/file_attachments/628101/files/20140605102856-suicidedoor3.png?1401989336"/>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5"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6"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9"/>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90"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1"/>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2" cstate="print">
              <a:extLst>
                <a:ext uri="{BEBA8EAE-BF5A-486C-A8C5-ECC9F3942E4B}">
                  <a14:imgProps xmlns:a14="http://schemas.microsoft.com/office/drawing/2010/main">
                    <a14:imgLayer r:embed="rId93">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Object tracking</a:t>
              </a:r>
            </a:p>
          </p:txBody>
        </p:sp>
      </p:grpSp>
      <p:grpSp>
        <p:nvGrpSpPr>
          <p:cNvPr id="11279" name="Group 11278"/>
          <p:cNvGrpSpPr/>
          <p:nvPr/>
        </p:nvGrpSpPr>
        <p:grpSpPr>
          <a:xfrm>
            <a:off x="5173346" y="4051448"/>
            <a:ext cx="858086" cy="511110"/>
            <a:chOff x="5857029" y="3812967"/>
            <a:chExt cx="858208" cy="511183"/>
          </a:xfrm>
        </p:grpSpPr>
        <p:sp>
          <p:nvSpPr>
            <p:cNvPr id="98" name="TextBox 97"/>
            <p:cNvSpPr txBox="1"/>
            <p:nvPr/>
          </p:nvSpPr>
          <p:spPr>
            <a:xfrm>
              <a:off x="5950400" y="4154749"/>
              <a:ext cx="76483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8061257" y="3730432"/>
            <a:ext cx="1190641" cy="990399"/>
            <a:chOff x="8064522" y="3448408"/>
            <a:chExt cx="1190810" cy="990540"/>
          </a:xfrm>
        </p:grpSpPr>
        <p:pic>
          <p:nvPicPr>
            <p:cNvPr id="11270" name="Picture 6" descr="http://championvending.com/blog/wp-content/uploads/2013/06/40051diji_touch_4759-machine.jp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vending machines</a:t>
              </a:r>
            </a:p>
          </p:txBody>
        </p:sp>
      </p:grpSp>
      <p:grpSp>
        <p:nvGrpSpPr>
          <p:cNvPr id="11284" name="Group 11283"/>
          <p:cNvGrpSpPr/>
          <p:nvPr/>
        </p:nvGrpSpPr>
        <p:grpSpPr>
          <a:xfrm>
            <a:off x="1938024" y="735107"/>
            <a:ext cx="1648162" cy="1023361"/>
            <a:chOff x="1276603" y="736335"/>
            <a:chExt cx="1648396" cy="1023506"/>
          </a:xfrm>
        </p:grpSpPr>
        <p:pic>
          <p:nvPicPr>
            <p:cNvPr id="116" name="Picture 12" descr="scale_render1.png"/>
            <p:cNvPicPr>
              <a:picLocks noChangeAspect="1" noChangeArrowheads="1"/>
            </p:cNvPicPr>
            <p:nvPr/>
          </p:nvPicPr>
          <p:blipFill rotWithShape="1">
            <a:blip r:embed="rId96"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7"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435004" cy="188238"/>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Medication adherence</a:t>
              </a:r>
            </a:p>
          </p:txBody>
        </p:sp>
        <p:pic>
          <p:nvPicPr>
            <p:cNvPr id="118" name="Picture 2" descr="Main_page_photo"/>
            <p:cNvPicPr>
              <a:picLocks noChangeAspect="1" noChangeArrowheads="1"/>
            </p:cNvPicPr>
            <p:nvPr/>
          </p:nvPicPr>
          <p:blipFill rotWithShape="1">
            <a:blip r:embed="rId98" cstate="print">
              <a:extLst>
                <a:ext uri="{BEBA8EAE-BF5A-486C-A8C5-ECC9F3942E4B}">
                  <a14:imgProps xmlns:a14="http://schemas.microsoft.com/office/drawing/2010/main">
                    <a14:imgLayer r:embed="rId99">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305822" y="3781590"/>
            <a:ext cx="2367581" cy="839910"/>
            <a:chOff x="8986224" y="3526302"/>
            <a:chExt cx="2367917" cy="840029"/>
          </a:xfrm>
        </p:grpSpPr>
        <p:pic>
          <p:nvPicPr>
            <p:cNvPr id="112" name="Picture 111"/>
            <p:cNvPicPr>
              <a:picLocks noChangeAspect="1"/>
            </p:cNvPicPr>
            <p:nvPr/>
          </p:nvPicPr>
          <p:blipFill rotWithShape="1">
            <a:blip r:embed="rId101"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Bike ride stats and protection</a:t>
              </a:r>
            </a:p>
          </p:txBody>
        </p:sp>
        <p:pic>
          <p:nvPicPr>
            <p:cNvPr id="114" name="Picture 113"/>
            <p:cNvPicPr>
              <a:picLocks noChangeAspect="1"/>
            </p:cNvPicPr>
            <p:nvPr/>
          </p:nvPicPr>
          <p:blipFill rotWithShape="1">
            <a:blip r:embed="rId102"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3"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4"/>
            <a:stretch>
              <a:fillRect/>
            </a:stretch>
          </p:blipFill>
          <p:spPr>
            <a:xfrm>
              <a:off x="10368340" y="3526302"/>
              <a:ext cx="382952" cy="290058"/>
            </a:xfrm>
            <a:prstGeom prst="rect">
              <a:avLst/>
            </a:prstGeom>
          </p:spPr>
        </p:pic>
      </p:grpSp>
      <p:grpSp>
        <p:nvGrpSpPr>
          <p:cNvPr id="11265" name="Group 11264"/>
          <p:cNvGrpSpPr/>
          <p:nvPr/>
        </p:nvGrpSpPr>
        <p:grpSpPr>
          <a:xfrm>
            <a:off x="9806511" y="5683326"/>
            <a:ext cx="2131747" cy="848955"/>
            <a:chOff x="9760366" y="4441211"/>
            <a:chExt cx="2132050" cy="849075"/>
          </a:xfrm>
        </p:grpSpPr>
        <p:pic>
          <p:nvPicPr>
            <p:cNvPr id="11278" name="Picture 14" descr="http://static.trustedreviews.com/94/0000235e9/283d/sonosfamily.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Entertainment systems</a:t>
              </a: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8"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659653" y="3686906"/>
            <a:ext cx="999554" cy="913955"/>
            <a:chOff x="6987973" y="3537607"/>
            <a:chExt cx="999696" cy="914085"/>
          </a:xfrm>
        </p:grpSpPr>
        <p:sp>
          <p:nvSpPr>
            <p:cNvPr id="158" name="TextBox 157"/>
            <p:cNvSpPr txBox="1"/>
            <p:nvPr/>
          </p:nvSpPr>
          <p:spPr>
            <a:xfrm>
              <a:off x="7117271" y="4112890"/>
              <a:ext cx="813340"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Office equipment</a:t>
              </a:r>
            </a:p>
          </p:txBody>
        </p:sp>
        <p:pic>
          <p:nvPicPr>
            <p:cNvPr id="11274" name="Picture 10" descr="http://tabletmonkeys.com/images/2014/05/Microsoft-Surface-Pro-3.jpg"/>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10"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677724" y="3214642"/>
            <a:ext cx="525389" cy="480943"/>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29" name="Group 228"/>
          <p:cNvGrpSpPr/>
          <p:nvPr/>
        </p:nvGrpSpPr>
        <p:grpSpPr>
          <a:xfrm>
            <a:off x="11245782" y="3214642"/>
            <a:ext cx="525389" cy="480943"/>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233" name="Freeform 92"/>
          <p:cNvSpPr>
            <a:spLocks noEditPoints="1"/>
          </p:cNvSpPr>
          <p:nvPr/>
        </p:nvSpPr>
        <p:spPr bwMode="auto">
          <a:xfrm>
            <a:off x="6028258" y="3149564"/>
            <a:ext cx="365073" cy="550784"/>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4" name="Rectangle 93"/>
          <p:cNvSpPr>
            <a:spLocks noChangeArrowheads="1"/>
          </p:cNvSpPr>
          <p:nvPr/>
        </p:nvSpPr>
        <p:spPr bwMode="auto">
          <a:xfrm>
            <a:off x="1317526"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5" name="Rectangle 94"/>
          <p:cNvSpPr>
            <a:spLocks noChangeArrowheads="1"/>
          </p:cNvSpPr>
          <p:nvPr/>
        </p:nvSpPr>
        <p:spPr bwMode="auto">
          <a:xfrm>
            <a:off x="6599978"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6" name="TextBox 235"/>
          <p:cNvSpPr txBox="1"/>
          <p:nvPr/>
        </p:nvSpPr>
        <p:spPr>
          <a:xfrm>
            <a:off x="679549"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37" name="TextBox 236"/>
          <p:cNvSpPr txBox="1"/>
          <p:nvPr/>
        </p:nvSpPr>
        <p:spPr>
          <a:xfrm>
            <a:off x="11259638"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38" name="TextBox 237"/>
          <p:cNvSpPr txBox="1"/>
          <p:nvPr/>
        </p:nvSpPr>
        <p:spPr>
          <a:xfrm>
            <a:off x="5688513" y="3721506"/>
            <a:ext cx="1063806"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WORKPLACE</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65602397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marL="119063" indent="-119063" algn="l"/>
            <a:r>
              <a:rPr lang="en-US" sz="3200" spc="-120" dirty="0">
                <a:gradFill>
                  <a:gsLst>
                    <a:gs pos="1250">
                      <a:schemeClr val="tx1"/>
                    </a:gs>
                    <a:gs pos="100000">
                      <a:schemeClr val="tx1"/>
                    </a:gs>
                  </a:gsLst>
                  <a:lin ang="5400000" scaled="0"/>
                </a:gradFill>
              </a:rPr>
              <a:t>“If you could only sense how important you are to the lives of those you meet; how important you can be to the people you may never even dream of. There is something of yourself that you leave at every meeting with another person.”</a:t>
            </a:r>
          </a:p>
        </p:txBody>
      </p:sp>
      <p:sp>
        <p:nvSpPr>
          <p:cNvPr id="8" name="Title 4"/>
          <p:cNvSpPr txBox="1">
            <a:spLocks/>
          </p:cNvSpPr>
          <p:nvPr/>
        </p:nvSpPr>
        <p:spPr>
          <a:xfrm>
            <a:off x="9418637" y="4183062"/>
            <a:ext cx="1835637" cy="917575"/>
          </a:xfrm>
          <a:prstGeom prst="rect">
            <a:avLst/>
          </a:prstGeom>
        </p:spPr>
        <p:txBody>
          <a:bodyPr vert="horz" wrap="square" lIns="146304" tIns="91440" rIns="146304" bIns="91440" rtlCol="0" anchor="ctr" anchorCtr="0">
            <a:noAutofit/>
          </a:bodyPr>
          <a:lstStyle>
            <a:lvl1pPr algn="ctr"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sz="1800" spc="0">
                <a:gradFill>
                  <a:gsLst>
                    <a:gs pos="1250">
                      <a:srgbClr val="FFFFFF"/>
                    </a:gs>
                    <a:gs pos="100000">
                      <a:srgbClr val="FFFFFF"/>
                    </a:gs>
                  </a:gsLst>
                  <a:lin ang="5400000" scaled="0"/>
                </a:gradFill>
                <a:latin typeface="Segoe UI"/>
              </a:rPr>
              <a:t>FRED ROGERS</a:t>
            </a:r>
          </a:p>
        </p:txBody>
      </p:sp>
    </p:spTree>
    <p:extLst>
      <p:ext uri="{BB962C8B-B14F-4D97-AF65-F5344CB8AC3E}">
        <p14:creationId xmlns:p14="http://schemas.microsoft.com/office/powerpoint/2010/main" val="371762498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309949323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Section title</a:t>
            </a:r>
          </a:p>
        </p:txBody>
      </p:sp>
    </p:spTree>
    <p:extLst>
      <p:ext uri="{BB962C8B-B14F-4D97-AF65-F5344CB8AC3E}">
        <p14:creationId xmlns:p14="http://schemas.microsoft.com/office/powerpoint/2010/main" val="127444504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code slide</a:t>
            </a:r>
          </a:p>
        </p:txBody>
      </p:sp>
      <p:sp>
        <p:nvSpPr>
          <p:cNvPr id="5" name="Text Placeholder 4"/>
          <p:cNvSpPr>
            <a:spLocks noGrp="1"/>
          </p:cNvSpPr>
          <p:nvPr>
            <p:ph type="body" sz="quarter" idx="10"/>
          </p:nvPr>
        </p:nvSpPr>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242852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
        <p:nvSpPr>
          <p:cNvPr id="4" name="Title 3"/>
          <p:cNvSpPr>
            <a:spLocks noGrp="1"/>
          </p:cNvSpPr>
          <p:nvPr>
            <p:ph type="title"/>
          </p:nvPr>
        </p:nvSpPr>
        <p:spPr/>
        <p:txBody>
          <a:bodyPr/>
          <a:lstStyle/>
          <a:p>
            <a:r>
              <a:rPr lang="en-US" dirty="0"/>
              <a:t>Notes (hidden)</a:t>
            </a:r>
          </a:p>
        </p:txBody>
      </p:sp>
    </p:spTree>
    <p:extLst>
      <p:ext uri="{BB962C8B-B14F-4D97-AF65-F5344CB8AC3E}">
        <p14:creationId xmlns:p14="http://schemas.microsoft.com/office/powerpoint/2010/main" val="21425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431983"/>
          </a:xfrm>
        </p:spPr>
        <p:txBody>
          <a:bodyPr/>
          <a:lstStyle/>
          <a:p>
            <a:r>
              <a:rPr lang="en-US" dirty="0"/>
              <a:t>Use this slide to list resources, white papers, </a:t>
            </a:r>
            <a:br>
              <a:rPr lang="en-US" dirty="0"/>
            </a:br>
            <a:r>
              <a:rPr lang="en-US" dirty="0"/>
              <a:t>videos and links.</a:t>
            </a:r>
          </a:p>
          <a:p>
            <a:r>
              <a:rPr lang="en-US" dirty="0"/>
              <a:t>Let attendees know their next step</a:t>
            </a:r>
            <a:br>
              <a:rPr lang="en-US" dirty="0"/>
            </a:br>
            <a:r>
              <a:rPr lang="en-US" dirty="0"/>
              <a:t>after seeing this session.</a:t>
            </a:r>
          </a:p>
          <a:p>
            <a:pPr lvl="0"/>
            <a:r>
              <a:rPr lang="en-US" dirty="0"/>
              <a:t>Re-visit Build on </a:t>
            </a:r>
            <a:r>
              <a:rPr lang="en-US" u="sng" dirty="0">
                <a:hlinkClick r:id="rId2"/>
              </a:rPr>
              <a:t>Channel 9</a:t>
            </a:r>
            <a:r>
              <a:rPr lang="en-US" dirty="0"/>
              <a:t>.</a:t>
            </a:r>
          </a:p>
          <a:p>
            <a:pPr lvl="0"/>
            <a:r>
              <a:rPr lang="en-US" dirty="0"/>
              <a:t>Continue your education at</a:t>
            </a:r>
            <a:br>
              <a:rPr lang="en-US" dirty="0"/>
            </a:br>
            <a:r>
              <a:rPr lang="en-US" u="sng" dirty="0">
                <a:hlinkClick r:id="rId3"/>
              </a:rPr>
              <a:t>Microsoft Virtual Academy</a:t>
            </a:r>
            <a:r>
              <a:rPr lang="en-US" dirty="0"/>
              <a:t> online.</a:t>
            </a:r>
          </a:p>
        </p:txBody>
      </p:sp>
      <p:sp>
        <p:nvSpPr>
          <p:cNvPr id="2" name="Title 1"/>
          <p:cNvSpPr>
            <a:spLocks noGrp="1"/>
          </p:cNvSpPr>
          <p:nvPr>
            <p:ph type="title"/>
          </p:nvPr>
        </p:nvSpPr>
        <p:spPr/>
        <p:txBody>
          <a:bodyPr/>
          <a:lstStyle/>
          <a:p>
            <a:r>
              <a:rPr lang="en-US" dirty="0"/>
              <a:t>Call to Action</a:t>
            </a:r>
          </a:p>
        </p:txBody>
      </p:sp>
    </p:spTree>
    <p:extLst>
      <p:ext uri="{BB962C8B-B14F-4D97-AF65-F5344CB8AC3E}">
        <p14:creationId xmlns:p14="http://schemas.microsoft.com/office/powerpoint/2010/main" val="72603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5965" b="25517"/>
          <a:stretch/>
        </p:blipFill>
        <p:spPr>
          <a:xfrm>
            <a:off x="-1" y="2112657"/>
            <a:ext cx="6219421" cy="4881868"/>
          </a:xfrm>
          <a:prstGeom prst="rect">
            <a:avLst/>
          </a:prstGeom>
        </p:spPr>
      </p:pic>
      <p:sp>
        <p:nvSpPr>
          <p:cNvPr id="2" name="Title 1"/>
          <p:cNvSpPr>
            <a:spLocks noGrp="1"/>
          </p:cNvSpPr>
          <p:nvPr>
            <p:ph type="title"/>
          </p:nvPr>
        </p:nvSpPr>
        <p:spPr/>
        <p:txBody>
          <a:bodyPr/>
          <a:lstStyle/>
          <a:p>
            <a:r>
              <a:rPr lang="en-US" dirty="0"/>
              <a:t>Please Complete An Evaluation Form</a:t>
            </a:r>
            <a:br>
              <a:rPr lang="en-US" dirty="0"/>
            </a:br>
            <a:r>
              <a:rPr lang="en-US" sz="4400" dirty="0"/>
              <a:t>Your input is important!</a:t>
            </a:r>
            <a:endParaRPr lang="en-US" dirty="0"/>
          </a:p>
        </p:txBody>
      </p:sp>
      <p:grpSp>
        <p:nvGrpSpPr>
          <p:cNvPr id="6" name="Group 5"/>
          <p:cNvGrpSpPr/>
          <p:nvPr/>
        </p:nvGrpSpPr>
        <p:grpSpPr>
          <a:xfrm>
            <a:off x="8047017" y="2675446"/>
            <a:ext cx="3463271" cy="3463268"/>
            <a:chOff x="4190683" y="2133976"/>
            <a:chExt cx="4391779" cy="4391779"/>
          </a:xfrm>
        </p:grpSpPr>
        <p:pic>
          <p:nvPicPr>
            <p:cNvPr id="13" name="Picture 2"/>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4190683" y="2133976"/>
              <a:ext cx="4391779" cy="43917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rot="19033581">
              <a:off x="4318685" y="3668320"/>
              <a:ext cx="4135775" cy="132309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nchor="ctr">
              <a:spAutoFit/>
            </a:bodyPr>
            <a:lstStyle/>
            <a:p>
              <a:pPr algn="ctr">
                <a:lnSpc>
                  <a:spcPct val="90000"/>
                </a:lnSpc>
                <a:spcAft>
                  <a:spcPts val="600"/>
                </a:spcAft>
              </a:pPr>
              <a:r>
                <a:rPr lang="en-US" sz="5400" dirty="0">
                  <a:solidFill>
                    <a:schemeClr val="bg1">
                      <a:lumMod val="75000"/>
                      <a:lumOff val="25000"/>
                    </a:schemeClr>
                  </a:solidFill>
                </a:rPr>
                <a:t>SAMPLE</a:t>
              </a:r>
            </a:p>
          </p:txBody>
        </p:sp>
      </p:grpSp>
      <p:sp>
        <p:nvSpPr>
          <p:cNvPr id="18" name="Text Placeholder 2"/>
          <p:cNvSpPr txBox="1">
            <a:spLocks/>
          </p:cNvSpPr>
          <p:nvPr/>
        </p:nvSpPr>
        <p:spPr>
          <a:xfrm>
            <a:off x="5174256" y="4092592"/>
            <a:ext cx="3150539" cy="62897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1600" indent="0" algn="ctr">
              <a:spcAft>
                <a:spcPts val="600"/>
              </a:spcAft>
              <a:buFontTx/>
              <a:buNone/>
            </a:pPr>
            <a:r>
              <a:rPr lang="en-US" sz="2800" u="sng" dirty="0">
                <a:latin typeface="+mn-lt"/>
              </a:rPr>
              <a:t>or</a:t>
            </a:r>
          </a:p>
        </p:txBody>
      </p:sp>
      <p:sp>
        <p:nvSpPr>
          <p:cNvPr id="20" name="Rectangle 19"/>
          <p:cNvSpPr/>
          <p:nvPr/>
        </p:nvSpPr>
        <p:spPr bwMode="auto">
          <a:xfrm>
            <a:off x="9581721" y="1101566"/>
            <a:ext cx="2854754" cy="1077218"/>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sz="2800" b="1" dirty="0">
                <a:gradFill>
                  <a:gsLst>
                    <a:gs pos="0">
                      <a:srgbClr val="FFFFFF"/>
                    </a:gs>
                    <a:gs pos="100000">
                      <a:srgbClr val="FFFFFF"/>
                    </a:gs>
                  </a:gsLst>
                  <a:lin ang="5400000" scaled="1"/>
                </a:gradFill>
              </a:rPr>
              <a:t>Required Slide</a:t>
            </a:r>
          </a:p>
          <a:p>
            <a:pPr defTabSz="914099" fontAlgn="base">
              <a:spcBef>
                <a:spcPct val="0"/>
              </a:spcBef>
              <a:spcAft>
                <a:spcPct val="0"/>
              </a:spcAft>
            </a:pPr>
            <a:r>
              <a:rPr lang="en-US" sz="1200" dirty="0">
                <a:gradFill>
                  <a:gsLst>
                    <a:gs pos="0">
                      <a:srgbClr val="FFFFFF"/>
                    </a:gs>
                    <a:gs pos="100000">
                      <a:srgbClr val="FFFFFF"/>
                    </a:gs>
                  </a:gsLst>
                  <a:lin ang="5400000" scaled="1"/>
                </a:gradFill>
              </a:rPr>
              <a:t>*delete this box when your slide is finalized</a:t>
            </a:r>
          </a:p>
        </p:txBody>
      </p:sp>
    </p:spTree>
    <p:extLst>
      <p:ext uri="{BB962C8B-B14F-4D97-AF65-F5344CB8AC3E}">
        <p14:creationId xmlns:p14="http://schemas.microsoft.com/office/powerpoint/2010/main" val="663155540"/>
      </p:ext>
    </p:extLst>
  </p:cSld>
  <p:clrMapOvr>
    <a:masterClrMapping/>
  </p:clrMapOvr>
  <p:transition spd="slow">
    <p:push/>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 this session</a:t>
            </a:r>
          </a:p>
        </p:txBody>
      </p:sp>
      <p:pic>
        <p:nvPicPr>
          <p:cNvPr id="10"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3475830" y="1212849"/>
            <a:ext cx="5484814" cy="54848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9033581">
            <a:off x="4316015" y="3190942"/>
            <a:ext cx="4135775" cy="1403461"/>
          </a:xfrm>
          <a:prstGeom prst="rect">
            <a:avLst/>
          </a:prstGeom>
          <a:gradFill>
            <a:gsLst>
              <a:gs pos="0">
                <a:schemeClr val="tx1">
                  <a:alpha val="80000"/>
                </a:schemeClr>
              </a:gs>
              <a:gs pos="40000">
                <a:schemeClr val="tx1">
                  <a:alpha val="80000"/>
                </a:schemeClr>
              </a:gs>
            </a:gsLst>
            <a:lin ang="2700000" scaled="1"/>
          </a:gradFill>
        </p:spPr>
        <p:txBody>
          <a:bodyPr wrap="square" lIns="182880" tIns="146304" rIns="182880" bIns="146304" rtlCol="0">
            <a:spAutoFit/>
          </a:bodyPr>
          <a:lstStyle/>
          <a:p>
            <a:pPr>
              <a:lnSpc>
                <a:spcPct val="90000"/>
              </a:lnSpc>
              <a:spcAft>
                <a:spcPts val="600"/>
              </a:spcAft>
            </a:pPr>
            <a:r>
              <a:rPr lang="en-US" sz="8000" dirty="0">
                <a:solidFill>
                  <a:schemeClr val="bg1">
                    <a:lumMod val="75000"/>
                    <a:lumOff val="25000"/>
                  </a:schemeClr>
                </a:solidFill>
              </a:rPr>
              <a:t>SAMPLE</a:t>
            </a:r>
          </a:p>
        </p:txBody>
      </p:sp>
      <p:sp>
        <p:nvSpPr>
          <p:cNvPr id="9" name="Rectangle 8"/>
          <p:cNvSpPr/>
          <p:nvPr/>
        </p:nvSpPr>
        <p:spPr bwMode="auto">
          <a:xfrm>
            <a:off x="9310616" y="298910"/>
            <a:ext cx="2854754" cy="329320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137160" rIns="91436" bIns="137160" numCol="1" rtlCol="0" anchor="t" anchorCtr="0" compatLnSpc="1">
            <a:prstTxWarp prst="textNoShape">
              <a:avLst/>
            </a:prstTxWarp>
            <a:spAutoFit/>
          </a:bodyPr>
          <a:lstStyle/>
          <a:p>
            <a:pPr defTabSz="914099" fontAlgn="base">
              <a:spcBef>
                <a:spcPct val="0"/>
              </a:spcBef>
              <a:spcAft>
                <a:spcPct val="0"/>
              </a:spcAft>
            </a:pPr>
            <a:r>
              <a:rPr lang="en-US" sz="2800" b="1" dirty="0">
                <a:gradFill>
                  <a:gsLst>
                    <a:gs pos="1250">
                      <a:schemeClr val="tx1"/>
                    </a:gs>
                    <a:gs pos="100000">
                      <a:schemeClr val="tx1"/>
                    </a:gs>
                  </a:gsLst>
                  <a:lin ang="5400000" scaled="0"/>
                </a:gradFill>
              </a:rPr>
              <a:t>Required Slide</a:t>
            </a:r>
          </a:p>
          <a:p>
            <a:pPr defTabSz="914099" fontAlgn="base">
              <a:spcBef>
                <a:spcPct val="0"/>
              </a:spcBef>
              <a:spcAft>
                <a:spcPct val="0"/>
              </a:spcAft>
            </a:pPr>
            <a:r>
              <a:rPr lang="en-US" sz="1200" dirty="0">
                <a:gradFill>
                  <a:gsLst>
                    <a:gs pos="1250">
                      <a:schemeClr val="tx1"/>
                    </a:gs>
                    <a:gs pos="100000">
                      <a:schemeClr val="tx1"/>
                    </a:gs>
                  </a:gsLst>
                  <a:lin ang="5400000" scaled="0"/>
                </a:gradFill>
              </a:rPr>
              <a:t>*delete this box when your slide is finalized</a:t>
            </a:r>
          </a:p>
          <a:p>
            <a:pPr defTabSz="914099" fontAlgn="base">
              <a:spcBef>
                <a:spcPct val="0"/>
              </a:spcBef>
              <a:spcAft>
                <a:spcPct val="0"/>
              </a:spcAft>
            </a:pPr>
            <a:endParaRPr lang="en-US" dirty="0">
              <a:gradFill>
                <a:gsLst>
                  <a:gs pos="1250">
                    <a:schemeClr val="tx1"/>
                  </a:gs>
                  <a:gs pos="100000">
                    <a:schemeClr val="tx1"/>
                  </a:gs>
                </a:gsLst>
                <a:lin ang="5400000" scaled="0"/>
              </a:gradFill>
            </a:endParaRPr>
          </a:p>
          <a:p>
            <a:r>
              <a:rPr lang="en-US" b="1" dirty="0">
                <a:gradFill>
                  <a:gsLst>
                    <a:gs pos="1250">
                      <a:schemeClr val="tx1"/>
                    </a:gs>
                    <a:gs pos="100000">
                      <a:schemeClr val="tx1"/>
                    </a:gs>
                  </a:gsLst>
                  <a:lin ang="5400000" scaled="0"/>
                </a:gradFill>
              </a:rPr>
              <a:t>Speakers: </a:t>
            </a:r>
            <a:r>
              <a:rPr lang="en-US" dirty="0">
                <a:gradFill>
                  <a:gsLst>
                    <a:gs pos="1250">
                      <a:schemeClr val="tx1"/>
                    </a:gs>
                    <a:gs pos="100000">
                      <a:schemeClr val="tx1"/>
                    </a:gs>
                  </a:gsLst>
                  <a:lin ang="5400000" scaled="0"/>
                </a:gradFill>
              </a:rPr>
              <a:t>This slide will be updated during the scrub process with a unique QR code. Attendees scan the QR code to access the </a:t>
            </a:r>
            <a:r>
              <a:rPr lang="en-US" dirty="0" err="1">
                <a:gradFill>
                  <a:gsLst>
                    <a:gs pos="1250">
                      <a:schemeClr val="tx1"/>
                    </a:gs>
                    <a:gs pos="100000">
                      <a:schemeClr val="tx1"/>
                    </a:gs>
                  </a:gsLst>
                  <a:lin ang="5400000" scaled="0"/>
                </a:gradFill>
              </a:rPr>
              <a:t>eval</a:t>
            </a:r>
            <a:r>
              <a:rPr lang="en-US" dirty="0">
                <a:gradFill>
                  <a:gsLst>
                    <a:gs pos="1250">
                      <a:schemeClr val="tx1"/>
                    </a:gs>
                    <a:gs pos="100000">
                      <a:schemeClr val="tx1"/>
                    </a:gs>
                  </a:gsLst>
                  <a:lin ang="5400000" scaled="0"/>
                </a:gradFill>
              </a:rPr>
              <a:t> for your session.</a:t>
            </a:r>
          </a:p>
        </p:txBody>
      </p:sp>
    </p:spTree>
    <p:extLst>
      <p:ext uri="{BB962C8B-B14F-4D97-AF65-F5344CB8AC3E}">
        <p14:creationId xmlns:p14="http://schemas.microsoft.com/office/powerpoint/2010/main" val="3487247719"/>
      </p:ext>
    </p:extLst>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63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IoT is an inflection point</a:t>
            </a:r>
          </a:p>
        </p:txBody>
      </p:sp>
      <p:sp>
        <p:nvSpPr>
          <p:cNvPr id="28" name="Rectangle 27"/>
          <p:cNvSpPr>
            <a:spLocks/>
          </p:cNvSpPr>
          <p:nvPr/>
        </p:nvSpPr>
        <p:spPr bwMode="auto">
          <a:xfrm>
            <a:off x="504048" y="2125857"/>
            <a:ext cx="2285676" cy="274281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Hardware </a:t>
            </a:r>
          </a:p>
          <a:p>
            <a:pPr algn="ctr" defTabSz="932364">
              <a:lnSpc>
                <a:spcPct val="90000"/>
              </a:lnSpc>
              <a:defRPr/>
            </a:pPr>
            <a:r>
              <a:rPr lang="en-US" sz="2400" spc="-50" dirty="0">
                <a:solidFill>
                  <a:prstClr val="white"/>
                </a:solidFill>
                <a:latin typeface="Segoe UI Light"/>
              </a:rPr>
              <a:t>is cheap</a:t>
            </a:r>
          </a:p>
        </p:txBody>
      </p:sp>
      <p:sp>
        <p:nvSpPr>
          <p:cNvPr id="29" name="Rectangle 28"/>
          <p:cNvSpPr>
            <a:spLocks/>
          </p:cNvSpPr>
          <p:nvPr/>
        </p:nvSpPr>
        <p:spPr bwMode="auto">
          <a:xfrm>
            <a:off x="2775990" y="2125857"/>
            <a:ext cx="2285676" cy="274281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Connectivity </a:t>
            </a:r>
          </a:p>
          <a:p>
            <a:pPr algn="ctr" defTabSz="932364">
              <a:lnSpc>
                <a:spcPct val="90000"/>
              </a:lnSpc>
              <a:defRPr/>
            </a:pPr>
            <a:r>
              <a:rPr lang="en-US" sz="2400" spc="-50" dirty="0">
                <a:solidFill>
                  <a:prstClr val="white"/>
                </a:solidFill>
                <a:latin typeface="Segoe UI Light"/>
              </a:rPr>
              <a:t>is pervasive</a:t>
            </a:r>
          </a:p>
        </p:txBody>
      </p:sp>
      <p:sp>
        <p:nvSpPr>
          <p:cNvPr id="30" name="Rectangle 29"/>
          <p:cNvSpPr>
            <a:spLocks/>
          </p:cNvSpPr>
          <p:nvPr/>
        </p:nvSpPr>
        <p:spPr bwMode="auto">
          <a:xfrm>
            <a:off x="5047933" y="2125857"/>
            <a:ext cx="2285676" cy="274281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Development </a:t>
            </a:r>
          </a:p>
          <a:p>
            <a:pPr algn="ctr" defTabSz="932364">
              <a:lnSpc>
                <a:spcPct val="90000"/>
              </a:lnSpc>
              <a:defRPr/>
            </a:pPr>
            <a:r>
              <a:rPr lang="en-US" sz="2400" spc="-50" dirty="0">
                <a:solidFill>
                  <a:prstClr val="white"/>
                </a:solidFill>
                <a:latin typeface="Segoe UI Light"/>
              </a:rPr>
              <a:t>is easier</a:t>
            </a:r>
          </a:p>
        </p:txBody>
      </p:sp>
      <p:sp>
        <p:nvSpPr>
          <p:cNvPr id="31" name="Rectangle 30"/>
          <p:cNvSpPr>
            <a:spLocks/>
          </p:cNvSpPr>
          <p:nvPr/>
        </p:nvSpPr>
        <p:spPr bwMode="auto">
          <a:xfrm>
            <a:off x="9570561" y="2125857"/>
            <a:ext cx="2285676" cy="274281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Huge benefits </a:t>
            </a:r>
          </a:p>
          <a:p>
            <a:pPr algn="ctr" defTabSz="932364">
              <a:lnSpc>
                <a:spcPct val="90000"/>
              </a:lnSpc>
              <a:defRPr/>
            </a:pPr>
            <a:r>
              <a:rPr lang="en-US" sz="2400" spc="-50" dirty="0">
                <a:solidFill>
                  <a:prstClr val="white"/>
                </a:solidFill>
                <a:latin typeface="Segoe UI Light"/>
              </a:rPr>
              <a:t>fuel demands</a:t>
            </a:r>
          </a:p>
        </p:txBody>
      </p:sp>
      <p:sp>
        <p:nvSpPr>
          <p:cNvPr id="32" name="Rectangle 31"/>
          <p:cNvSpPr>
            <a:spLocks/>
          </p:cNvSpPr>
          <p:nvPr/>
        </p:nvSpPr>
        <p:spPr bwMode="auto">
          <a:xfrm>
            <a:off x="7332663" y="2125857"/>
            <a:ext cx="2285676" cy="274281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a:solidFill>
                  <a:prstClr val="white"/>
                </a:solidFill>
                <a:latin typeface="Segoe UI Light"/>
              </a:rPr>
              <a:t>New Innovative Scenarios</a:t>
            </a:r>
            <a:endParaRPr lang="en-US" sz="2400" spc="-50" dirty="0">
              <a:solidFill>
                <a:prstClr val="white"/>
              </a:solidFill>
              <a:latin typeface="Segoe UI Light"/>
            </a:endParaRPr>
          </a:p>
        </p:txBody>
      </p:sp>
      <p:sp>
        <p:nvSpPr>
          <p:cNvPr id="33" name="Donut 305"/>
          <p:cNvSpPr>
            <a:spLocks noChangeAspect="1"/>
          </p:cNvSpPr>
          <p:nvPr/>
        </p:nvSpPr>
        <p:spPr bwMode="auto">
          <a:xfrm>
            <a:off x="2991320" y="2433417"/>
            <a:ext cx="1695072" cy="1073950"/>
          </a:xfrm>
          <a:custGeom>
            <a:avLst/>
            <a:gdLst/>
            <a:ahLst/>
            <a:cxnLst/>
            <a:rect l="l" t="t" r="r" b="b"/>
            <a:pathLst>
              <a:path w="14304566" h="9062981">
                <a:moveTo>
                  <a:pt x="8670498" y="2652923"/>
                </a:moveTo>
                <a:cubicBezTo>
                  <a:pt x="9175507" y="2652923"/>
                  <a:pt x="9584898" y="3062314"/>
                  <a:pt x="9584898" y="3567323"/>
                </a:cubicBezTo>
                <a:cubicBezTo>
                  <a:pt x="9584898" y="4072332"/>
                  <a:pt x="9175507" y="4481723"/>
                  <a:pt x="8670498" y="4481723"/>
                </a:cubicBezTo>
                <a:cubicBezTo>
                  <a:pt x="8501378" y="4481723"/>
                  <a:pt x="8342981" y="4435811"/>
                  <a:pt x="8207589" y="4354926"/>
                </a:cubicBezTo>
                <a:lnTo>
                  <a:pt x="6626750" y="6132018"/>
                </a:lnTo>
                <a:cubicBezTo>
                  <a:pt x="6652031" y="6215011"/>
                  <a:pt x="6665384" y="6303098"/>
                  <a:pt x="6665384" y="6394304"/>
                </a:cubicBezTo>
                <a:cubicBezTo>
                  <a:pt x="6665384" y="6899313"/>
                  <a:pt x="6255993" y="7308704"/>
                  <a:pt x="5750984" y="7308704"/>
                </a:cubicBezTo>
                <a:cubicBezTo>
                  <a:pt x="5245975" y="7308704"/>
                  <a:pt x="4836584" y="6899313"/>
                  <a:pt x="4836584" y="6394304"/>
                </a:cubicBezTo>
                <a:cubicBezTo>
                  <a:pt x="4836584" y="6331269"/>
                  <a:pt x="4842962" y="6269723"/>
                  <a:pt x="4855122" y="6210279"/>
                </a:cubicBezTo>
                <a:lnTo>
                  <a:pt x="2501860" y="4794006"/>
                </a:lnTo>
                <a:cubicBezTo>
                  <a:pt x="2361632" y="4942836"/>
                  <a:pt x="2171420" y="5043486"/>
                  <a:pt x="1958053" y="5069721"/>
                </a:cubicBezTo>
                <a:lnTo>
                  <a:pt x="1382054" y="7363861"/>
                </a:lnTo>
                <a:cubicBezTo>
                  <a:pt x="1649831" y="7522578"/>
                  <a:pt x="1828800" y="7814679"/>
                  <a:pt x="1828800" y="8148581"/>
                </a:cubicBezTo>
                <a:cubicBezTo>
                  <a:pt x="1828800" y="8653590"/>
                  <a:pt x="1419409" y="9062981"/>
                  <a:pt x="914400" y="9062981"/>
                </a:cubicBezTo>
                <a:cubicBezTo>
                  <a:pt x="409391" y="9062981"/>
                  <a:pt x="0" y="8653590"/>
                  <a:pt x="0" y="8148581"/>
                </a:cubicBezTo>
                <a:cubicBezTo>
                  <a:pt x="0" y="7665360"/>
                  <a:pt x="374828" y="7269684"/>
                  <a:pt x="849668" y="7237450"/>
                </a:cubicBezTo>
                <a:lnTo>
                  <a:pt x="1418156" y="4973225"/>
                </a:lnTo>
                <a:cubicBezTo>
                  <a:pt x="1126475" y="4820838"/>
                  <a:pt x="927673" y="4515354"/>
                  <a:pt x="927673" y="4163436"/>
                </a:cubicBezTo>
                <a:cubicBezTo>
                  <a:pt x="927673" y="3658427"/>
                  <a:pt x="1337064" y="3249036"/>
                  <a:pt x="1842073" y="3249036"/>
                </a:cubicBezTo>
                <a:cubicBezTo>
                  <a:pt x="2347082" y="3249036"/>
                  <a:pt x="2756473" y="3658427"/>
                  <a:pt x="2756473" y="4163436"/>
                </a:cubicBezTo>
                <a:cubicBezTo>
                  <a:pt x="2756473" y="4210496"/>
                  <a:pt x="2752918" y="4256726"/>
                  <a:pt x="2744920" y="4301698"/>
                </a:cubicBezTo>
                <a:lnTo>
                  <a:pt x="5122633" y="5732687"/>
                </a:lnTo>
                <a:cubicBezTo>
                  <a:pt x="5285259" y="5575494"/>
                  <a:pt x="5506958" y="5479904"/>
                  <a:pt x="5750984" y="5479904"/>
                </a:cubicBezTo>
                <a:cubicBezTo>
                  <a:pt x="5960050" y="5479904"/>
                  <a:pt x="6152728" y="5550067"/>
                  <a:pt x="6304562" y="5670994"/>
                </a:cubicBezTo>
                <a:lnTo>
                  <a:pt x="7838965" y="3946103"/>
                </a:lnTo>
                <a:cubicBezTo>
                  <a:pt x="7785462" y="3830964"/>
                  <a:pt x="7756098" y="3702573"/>
                  <a:pt x="7756098" y="3567323"/>
                </a:cubicBezTo>
                <a:cubicBezTo>
                  <a:pt x="7756098" y="3062314"/>
                  <a:pt x="8165489" y="2652923"/>
                  <a:pt x="8670498" y="2652923"/>
                </a:cubicBezTo>
                <a:close/>
                <a:moveTo>
                  <a:pt x="9615161" y="2601056"/>
                </a:moveTo>
                <a:lnTo>
                  <a:pt x="9875510" y="3082288"/>
                </a:lnTo>
                <a:lnTo>
                  <a:pt x="9662680" y="3197429"/>
                </a:lnTo>
                <a:lnTo>
                  <a:pt x="9402332" y="2716198"/>
                </a:lnTo>
                <a:close/>
                <a:moveTo>
                  <a:pt x="10346150" y="2231354"/>
                </a:moveTo>
                <a:lnTo>
                  <a:pt x="10606499" y="2712586"/>
                </a:lnTo>
                <a:lnTo>
                  <a:pt x="10232176" y="2915096"/>
                </a:lnTo>
                <a:lnTo>
                  <a:pt x="9971827" y="2433864"/>
                </a:lnTo>
                <a:close/>
                <a:moveTo>
                  <a:pt x="11150437" y="1784309"/>
                </a:moveTo>
                <a:lnTo>
                  <a:pt x="11410786" y="2265541"/>
                </a:lnTo>
                <a:lnTo>
                  <a:pt x="10981100" y="2498003"/>
                </a:lnTo>
                <a:lnTo>
                  <a:pt x="10720751" y="2016771"/>
                </a:lnTo>
                <a:close/>
                <a:moveTo>
                  <a:pt x="11906021" y="1412476"/>
                </a:moveTo>
                <a:lnTo>
                  <a:pt x="12166370" y="1893708"/>
                </a:lnTo>
                <a:lnTo>
                  <a:pt x="11689215" y="2151851"/>
                </a:lnTo>
                <a:lnTo>
                  <a:pt x="11428867" y="1670619"/>
                </a:lnTo>
                <a:close/>
                <a:moveTo>
                  <a:pt x="13207286" y="548640"/>
                </a:moveTo>
                <a:cubicBezTo>
                  <a:pt x="12904280" y="548640"/>
                  <a:pt x="12658646" y="794274"/>
                  <a:pt x="12658646" y="1097280"/>
                </a:cubicBezTo>
                <a:cubicBezTo>
                  <a:pt x="12658646" y="1400286"/>
                  <a:pt x="12904280" y="1645920"/>
                  <a:pt x="13207286" y="1645920"/>
                </a:cubicBezTo>
                <a:cubicBezTo>
                  <a:pt x="13510292" y="1645920"/>
                  <a:pt x="13755926" y="1400286"/>
                  <a:pt x="13755926" y="1097280"/>
                </a:cubicBezTo>
                <a:cubicBezTo>
                  <a:pt x="13755926" y="794274"/>
                  <a:pt x="13510292" y="548640"/>
                  <a:pt x="13207286" y="548640"/>
                </a:cubicBezTo>
                <a:close/>
                <a:moveTo>
                  <a:pt x="13207286" y="0"/>
                </a:moveTo>
                <a:cubicBezTo>
                  <a:pt x="13813297" y="0"/>
                  <a:pt x="14304566" y="491269"/>
                  <a:pt x="14304566" y="1097280"/>
                </a:cubicBezTo>
                <a:cubicBezTo>
                  <a:pt x="14304566" y="1703291"/>
                  <a:pt x="13813297" y="2194560"/>
                  <a:pt x="13207286" y="2194560"/>
                </a:cubicBezTo>
                <a:cubicBezTo>
                  <a:pt x="12601275" y="2194560"/>
                  <a:pt x="12110006" y="1703291"/>
                  <a:pt x="12110006" y="1097280"/>
                </a:cubicBezTo>
                <a:cubicBezTo>
                  <a:pt x="12110006" y="491269"/>
                  <a:pt x="12601275" y="0"/>
                  <a:pt x="1320728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Freeform 33"/>
          <p:cNvSpPr>
            <a:spLocks noChangeAspect="1"/>
          </p:cNvSpPr>
          <p:nvPr/>
        </p:nvSpPr>
        <p:spPr bwMode="auto">
          <a:xfrm>
            <a:off x="10172263" y="2433416"/>
            <a:ext cx="1264995" cy="865611"/>
          </a:xfrm>
          <a:custGeom>
            <a:avLst/>
            <a:gdLst>
              <a:gd name="connsiteX0" fmla="*/ 1329613 w 6424245"/>
              <a:gd name="connsiteY0" fmla="*/ 2742987 h 4395983"/>
              <a:gd name="connsiteX1" fmla="*/ 978237 w 6424245"/>
              <a:gd name="connsiteY1" fmla="*/ 2929812 h 4395983"/>
              <a:gd name="connsiteX2" fmla="*/ 968047 w 6424245"/>
              <a:gd name="connsiteY2" fmla="*/ 2948585 h 4395983"/>
              <a:gd name="connsiteX3" fmla="*/ 1339725 w 6424245"/>
              <a:gd name="connsiteY3" fmla="*/ 3156740 h 4395983"/>
              <a:gd name="connsiteX4" fmla="*/ 959729 w 6424245"/>
              <a:gd name="connsiteY4" fmla="*/ 3369555 h 4395983"/>
              <a:gd name="connsiteX5" fmla="*/ 978237 w 6424245"/>
              <a:gd name="connsiteY5" fmla="*/ 3403654 h 4395983"/>
              <a:gd name="connsiteX6" fmla="*/ 1329613 w 6424245"/>
              <a:gd name="connsiteY6" fmla="*/ 3590479 h 4395983"/>
              <a:gd name="connsiteX7" fmla="*/ 1753361 w 6424245"/>
              <a:gd name="connsiteY7" fmla="*/ 3166733 h 4395983"/>
              <a:gd name="connsiteX8" fmla="*/ 1329613 w 6424245"/>
              <a:gd name="connsiteY8" fmla="*/ 2742987 h 4395983"/>
              <a:gd name="connsiteX9" fmla="*/ 1329613 w 6424245"/>
              <a:gd name="connsiteY9" fmla="*/ 2630820 h 4395983"/>
              <a:gd name="connsiteX10" fmla="*/ 1865527 w 6424245"/>
              <a:gd name="connsiteY10" fmla="*/ 3166733 h 4395983"/>
              <a:gd name="connsiteX11" fmla="*/ 1329613 w 6424245"/>
              <a:gd name="connsiteY11" fmla="*/ 3702646 h 4395983"/>
              <a:gd name="connsiteX12" fmla="*/ 793701 w 6424245"/>
              <a:gd name="connsiteY12" fmla="*/ 3166733 h 4395983"/>
              <a:gd name="connsiteX13" fmla="*/ 1329613 w 6424245"/>
              <a:gd name="connsiteY13" fmla="*/ 2630820 h 4395983"/>
              <a:gd name="connsiteX14" fmla="*/ 967611 w 6424245"/>
              <a:gd name="connsiteY14" fmla="*/ 2032726 h 4395983"/>
              <a:gd name="connsiteX15" fmla="*/ 2865681 w 6424245"/>
              <a:gd name="connsiteY15" fmla="*/ 2032726 h 4395983"/>
              <a:gd name="connsiteX16" fmla="*/ 2961235 w 6424245"/>
              <a:gd name="connsiteY16" fmla="*/ 2105638 h 4395983"/>
              <a:gd name="connsiteX17" fmla="*/ 2961235 w 6424245"/>
              <a:gd name="connsiteY17" fmla="*/ 2125081 h 4395983"/>
              <a:gd name="connsiteX18" fmla="*/ 2865681 w 6424245"/>
              <a:gd name="connsiteY18" fmla="*/ 2197992 h 4395983"/>
              <a:gd name="connsiteX19" fmla="*/ 967611 w 6424245"/>
              <a:gd name="connsiteY19" fmla="*/ 2197992 h 4395983"/>
              <a:gd name="connsiteX20" fmla="*/ 876399 w 6424245"/>
              <a:gd name="connsiteY20" fmla="*/ 2125081 h 4395983"/>
              <a:gd name="connsiteX21" fmla="*/ 876399 w 6424245"/>
              <a:gd name="connsiteY21" fmla="*/ 2105638 h 4395983"/>
              <a:gd name="connsiteX22" fmla="*/ 967611 w 6424245"/>
              <a:gd name="connsiteY22" fmla="*/ 2032726 h 4395983"/>
              <a:gd name="connsiteX23" fmla="*/ 640908 w 6424245"/>
              <a:gd name="connsiteY23" fmla="*/ 2032726 h 4395983"/>
              <a:gd name="connsiteX24" fmla="*/ 726109 w 6424245"/>
              <a:gd name="connsiteY24" fmla="*/ 2115359 h 4395983"/>
              <a:gd name="connsiteX25" fmla="*/ 640908 w 6424245"/>
              <a:gd name="connsiteY25" fmla="*/ 2197992 h 4395983"/>
              <a:gd name="connsiteX26" fmla="*/ 555708 w 6424245"/>
              <a:gd name="connsiteY26" fmla="*/ 2115359 h 4395983"/>
              <a:gd name="connsiteX27" fmla="*/ 640908 w 6424245"/>
              <a:gd name="connsiteY27" fmla="*/ 2032726 h 4395983"/>
              <a:gd name="connsiteX28" fmla="*/ 640908 w 6424245"/>
              <a:gd name="connsiteY28" fmla="*/ 1703220 h 4395983"/>
              <a:gd name="connsiteX29" fmla="*/ 726109 w 6424245"/>
              <a:gd name="connsiteY29" fmla="*/ 1785340 h 4395983"/>
              <a:gd name="connsiteX30" fmla="*/ 640908 w 6424245"/>
              <a:gd name="connsiteY30" fmla="*/ 1867460 h 4395983"/>
              <a:gd name="connsiteX31" fmla="*/ 555708 w 6424245"/>
              <a:gd name="connsiteY31" fmla="*/ 1785340 h 4395983"/>
              <a:gd name="connsiteX32" fmla="*/ 640908 w 6424245"/>
              <a:gd name="connsiteY32" fmla="*/ 1703220 h 4395983"/>
              <a:gd name="connsiteX33" fmla="*/ 967597 w 6424245"/>
              <a:gd name="connsiteY33" fmla="*/ 1703220 h 4395983"/>
              <a:gd name="connsiteX34" fmla="*/ 2639561 w 6424245"/>
              <a:gd name="connsiteY34" fmla="*/ 1703220 h 4395983"/>
              <a:gd name="connsiteX35" fmla="*/ 2735101 w 6424245"/>
              <a:gd name="connsiteY35" fmla="*/ 1775679 h 4395983"/>
              <a:gd name="connsiteX36" fmla="*/ 2735101 w 6424245"/>
              <a:gd name="connsiteY36" fmla="*/ 1795001 h 4395983"/>
              <a:gd name="connsiteX37" fmla="*/ 2639561 w 6424245"/>
              <a:gd name="connsiteY37" fmla="*/ 1867460 h 4395983"/>
              <a:gd name="connsiteX38" fmla="*/ 967597 w 6424245"/>
              <a:gd name="connsiteY38" fmla="*/ 1867460 h 4395983"/>
              <a:gd name="connsiteX39" fmla="*/ 876399 w 6424245"/>
              <a:gd name="connsiteY39" fmla="*/ 1795001 h 4395983"/>
              <a:gd name="connsiteX40" fmla="*/ 876399 w 6424245"/>
              <a:gd name="connsiteY40" fmla="*/ 1775679 h 4395983"/>
              <a:gd name="connsiteX41" fmla="*/ 967597 w 6424245"/>
              <a:gd name="connsiteY41" fmla="*/ 1703220 h 4395983"/>
              <a:gd name="connsiteX42" fmla="*/ 4146801 w 6424245"/>
              <a:gd name="connsiteY42" fmla="*/ 1627224 h 4395983"/>
              <a:gd name="connsiteX43" fmla="*/ 4184153 w 6424245"/>
              <a:gd name="connsiteY43" fmla="*/ 1627224 h 4395983"/>
              <a:gd name="connsiteX44" fmla="*/ 4338895 w 6424245"/>
              <a:gd name="connsiteY44" fmla="*/ 1720478 h 4395983"/>
              <a:gd name="connsiteX45" fmla="*/ 4338895 w 6424245"/>
              <a:gd name="connsiteY45" fmla="*/ 3510076 h 4395983"/>
              <a:gd name="connsiteX46" fmla="*/ 4659051 w 6424245"/>
              <a:gd name="connsiteY46" fmla="*/ 3510076 h 4395983"/>
              <a:gd name="connsiteX47" fmla="*/ 4659051 w 6424245"/>
              <a:gd name="connsiteY47" fmla="*/ 2568650 h 4395983"/>
              <a:gd name="connsiteX48" fmla="*/ 4829801 w 6424245"/>
              <a:gd name="connsiteY48" fmla="*/ 2497599 h 4395983"/>
              <a:gd name="connsiteX49" fmla="*/ 4867153 w 6424245"/>
              <a:gd name="connsiteY49" fmla="*/ 2497599 h 4395983"/>
              <a:gd name="connsiteX50" fmla="*/ 5043239 w 6424245"/>
              <a:gd name="connsiteY50" fmla="*/ 2568650 h 4395983"/>
              <a:gd name="connsiteX51" fmla="*/ 5043239 w 6424245"/>
              <a:gd name="connsiteY51" fmla="*/ 3510076 h 4395983"/>
              <a:gd name="connsiteX52" fmla="*/ 5363395 w 6424245"/>
              <a:gd name="connsiteY52" fmla="*/ 3510076 h 4395983"/>
              <a:gd name="connsiteX53" fmla="*/ 5363395 w 6424245"/>
              <a:gd name="connsiteY53" fmla="*/ 2151225 h 4395983"/>
              <a:gd name="connsiteX54" fmla="*/ 5507465 w 6424245"/>
              <a:gd name="connsiteY54" fmla="*/ 2053530 h 4395983"/>
              <a:gd name="connsiteX55" fmla="*/ 5544817 w 6424245"/>
              <a:gd name="connsiteY55" fmla="*/ 2053530 h 4395983"/>
              <a:gd name="connsiteX56" fmla="*/ 5704895 w 6424245"/>
              <a:gd name="connsiteY56" fmla="*/ 2151225 h 4395983"/>
              <a:gd name="connsiteX57" fmla="*/ 5704895 w 6424245"/>
              <a:gd name="connsiteY57" fmla="*/ 3510076 h 4395983"/>
              <a:gd name="connsiteX58" fmla="*/ 5843629 w 6424245"/>
              <a:gd name="connsiteY58" fmla="*/ 3510076 h 4395983"/>
              <a:gd name="connsiteX59" fmla="*/ 5902325 w 6424245"/>
              <a:gd name="connsiteY59" fmla="*/ 3572245 h 4395983"/>
              <a:gd name="connsiteX60" fmla="*/ 5843629 w 6424245"/>
              <a:gd name="connsiteY60" fmla="*/ 3634415 h 4395983"/>
              <a:gd name="connsiteX61" fmla="*/ 3159655 w 6424245"/>
              <a:gd name="connsiteY61" fmla="*/ 3634415 h 4395983"/>
              <a:gd name="connsiteX62" fmla="*/ 3100959 w 6424245"/>
              <a:gd name="connsiteY62" fmla="*/ 3572245 h 4395983"/>
              <a:gd name="connsiteX63" fmla="*/ 3159655 w 6424245"/>
              <a:gd name="connsiteY63" fmla="*/ 3510076 h 4395983"/>
              <a:gd name="connsiteX64" fmla="*/ 3335741 w 6424245"/>
              <a:gd name="connsiteY64" fmla="*/ 3510076 h 4395983"/>
              <a:gd name="connsiteX65" fmla="*/ 3335741 w 6424245"/>
              <a:gd name="connsiteY65" fmla="*/ 2883939 h 4395983"/>
              <a:gd name="connsiteX66" fmla="*/ 3469139 w 6424245"/>
              <a:gd name="connsiteY66" fmla="*/ 2799566 h 4395983"/>
              <a:gd name="connsiteX67" fmla="*/ 3506489 w 6424245"/>
              <a:gd name="connsiteY67" fmla="*/ 2799566 h 4395983"/>
              <a:gd name="connsiteX68" fmla="*/ 3655897 w 6424245"/>
              <a:gd name="connsiteY68" fmla="*/ 2883939 h 4395983"/>
              <a:gd name="connsiteX69" fmla="*/ 3655897 w 6424245"/>
              <a:gd name="connsiteY69" fmla="*/ 3510076 h 4395983"/>
              <a:gd name="connsiteX70" fmla="*/ 3997395 w 6424245"/>
              <a:gd name="connsiteY70" fmla="*/ 3510076 h 4395983"/>
              <a:gd name="connsiteX71" fmla="*/ 3997395 w 6424245"/>
              <a:gd name="connsiteY71" fmla="*/ 1720478 h 4395983"/>
              <a:gd name="connsiteX72" fmla="*/ 4146801 w 6424245"/>
              <a:gd name="connsiteY72" fmla="*/ 1627224 h 4395983"/>
              <a:gd name="connsiteX73" fmla="*/ 967641 w 6424245"/>
              <a:gd name="connsiteY73" fmla="*/ 1372687 h 4395983"/>
              <a:gd name="connsiteX74" fmla="*/ 3005373 w 6424245"/>
              <a:gd name="connsiteY74" fmla="*/ 1372687 h 4395983"/>
              <a:gd name="connsiteX75" fmla="*/ 3100959 w 6424245"/>
              <a:gd name="connsiteY75" fmla="*/ 1445598 h 4395983"/>
              <a:gd name="connsiteX76" fmla="*/ 3100959 w 6424245"/>
              <a:gd name="connsiteY76" fmla="*/ 1465041 h 4395983"/>
              <a:gd name="connsiteX77" fmla="*/ 3005373 w 6424245"/>
              <a:gd name="connsiteY77" fmla="*/ 1537953 h 4395983"/>
              <a:gd name="connsiteX78" fmla="*/ 967641 w 6424245"/>
              <a:gd name="connsiteY78" fmla="*/ 1537953 h 4395983"/>
              <a:gd name="connsiteX79" fmla="*/ 876399 w 6424245"/>
              <a:gd name="connsiteY79" fmla="*/ 1465041 h 4395983"/>
              <a:gd name="connsiteX80" fmla="*/ 876399 w 6424245"/>
              <a:gd name="connsiteY80" fmla="*/ 1445598 h 4395983"/>
              <a:gd name="connsiteX81" fmla="*/ 967641 w 6424245"/>
              <a:gd name="connsiteY81" fmla="*/ 1372687 h 4395983"/>
              <a:gd name="connsiteX82" fmla="*/ 640908 w 6424245"/>
              <a:gd name="connsiteY82" fmla="*/ 1372687 h 4395983"/>
              <a:gd name="connsiteX83" fmla="*/ 726109 w 6424245"/>
              <a:gd name="connsiteY83" fmla="*/ 1455320 h 4395983"/>
              <a:gd name="connsiteX84" fmla="*/ 640908 w 6424245"/>
              <a:gd name="connsiteY84" fmla="*/ 1537953 h 4395983"/>
              <a:gd name="connsiteX85" fmla="*/ 555708 w 6424245"/>
              <a:gd name="connsiteY85" fmla="*/ 1455320 h 4395983"/>
              <a:gd name="connsiteX86" fmla="*/ 640908 w 6424245"/>
              <a:gd name="connsiteY86" fmla="*/ 1372687 h 4395983"/>
              <a:gd name="connsiteX87" fmla="*/ 967591 w 6424245"/>
              <a:gd name="connsiteY87" fmla="*/ 1043181 h 4395983"/>
              <a:gd name="connsiteX88" fmla="*/ 2952109 w 6424245"/>
              <a:gd name="connsiteY88" fmla="*/ 1043181 h 4395983"/>
              <a:gd name="connsiteX89" fmla="*/ 3047643 w 6424245"/>
              <a:gd name="connsiteY89" fmla="*/ 1116092 h 4395983"/>
              <a:gd name="connsiteX90" fmla="*/ 3047643 w 6424245"/>
              <a:gd name="connsiteY90" fmla="*/ 1135535 h 4395983"/>
              <a:gd name="connsiteX91" fmla="*/ 2952109 w 6424245"/>
              <a:gd name="connsiteY91" fmla="*/ 1208447 h 4395983"/>
              <a:gd name="connsiteX92" fmla="*/ 967591 w 6424245"/>
              <a:gd name="connsiteY92" fmla="*/ 1208447 h 4395983"/>
              <a:gd name="connsiteX93" fmla="*/ 876399 w 6424245"/>
              <a:gd name="connsiteY93" fmla="*/ 1135535 h 4395983"/>
              <a:gd name="connsiteX94" fmla="*/ 876399 w 6424245"/>
              <a:gd name="connsiteY94" fmla="*/ 1116092 h 4395983"/>
              <a:gd name="connsiteX95" fmla="*/ 967591 w 6424245"/>
              <a:gd name="connsiteY95" fmla="*/ 1043181 h 4395983"/>
              <a:gd name="connsiteX96" fmla="*/ 640908 w 6424245"/>
              <a:gd name="connsiteY96" fmla="*/ 1043181 h 4395983"/>
              <a:gd name="connsiteX97" fmla="*/ 726109 w 6424245"/>
              <a:gd name="connsiteY97" fmla="*/ 1125814 h 4395983"/>
              <a:gd name="connsiteX98" fmla="*/ 640908 w 6424245"/>
              <a:gd name="connsiteY98" fmla="*/ 1208447 h 4395983"/>
              <a:gd name="connsiteX99" fmla="*/ 555708 w 6424245"/>
              <a:gd name="connsiteY99" fmla="*/ 1125814 h 4395983"/>
              <a:gd name="connsiteX100" fmla="*/ 640908 w 6424245"/>
              <a:gd name="connsiteY100" fmla="*/ 1043181 h 4395983"/>
              <a:gd name="connsiteX101" fmla="*/ 324140 w 6424245"/>
              <a:gd name="connsiteY101" fmla="*/ 703848 h 4395983"/>
              <a:gd name="connsiteX102" fmla="*/ 324140 w 6424245"/>
              <a:gd name="connsiteY102" fmla="*/ 4113425 h 4395983"/>
              <a:gd name="connsiteX103" fmla="*/ 6100105 w 6424245"/>
              <a:gd name="connsiteY103" fmla="*/ 4113425 h 4395983"/>
              <a:gd name="connsiteX104" fmla="*/ 6100105 w 6424245"/>
              <a:gd name="connsiteY104" fmla="*/ 703848 h 4395983"/>
              <a:gd name="connsiteX105" fmla="*/ 193423 w 6424245"/>
              <a:gd name="connsiteY105" fmla="*/ 0 h 4395983"/>
              <a:gd name="connsiteX106" fmla="*/ 6230823 w 6424245"/>
              <a:gd name="connsiteY106" fmla="*/ 0 h 4395983"/>
              <a:gd name="connsiteX107" fmla="*/ 6424245 w 6424245"/>
              <a:gd name="connsiteY107" fmla="*/ 193423 h 4395983"/>
              <a:gd name="connsiteX108" fmla="*/ 6424245 w 6424245"/>
              <a:gd name="connsiteY108" fmla="*/ 4202560 h 4395983"/>
              <a:gd name="connsiteX109" fmla="*/ 6230823 w 6424245"/>
              <a:gd name="connsiteY109" fmla="*/ 4395983 h 4395983"/>
              <a:gd name="connsiteX110" fmla="*/ 193423 w 6424245"/>
              <a:gd name="connsiteY110" fmla="*/ 4395983 h 4395983"/>
              <a:gd name="connsiteX111" fmla="*/ 0 w 6424245"/>
              <a:gd name="connsiteY111" fmla="*/ 4202560 h 4395983"/>
              <a:gd name="connsiteX112" fmla="*/ 0 w 6424245"/>
              <a:gd name="connsiteY112" fmla="*/ 193423 h 4395983"/>
              <a:gd name="connsiteX113" fmla="*/ 193423 w 6424245"/>
              <a:gd name="connsiteY113" fmla="*/ 0 h 43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24245" h="4395983">
                <a:moveTo>
                  <a:pt x="1329613" y="2742987"/>
                </a:moveTo>
                <a:cubicBezTo>
                  <a:pt x="1183347" y="2742987"/>
                  <a:pt x="1054387" y="2817095"/>
                  <a:pt x="978237" y="2929812"/>
                </a:cubicBezTo>
                <a:lnTo>
                  <a:pt x="968047" y="2948585"/>
                </a:lnTo>
                <a:lnTo>
                  <a:pt x="1339725" y="3156740"/>
                </a:lnTo>
                <a:lnTo>
                  <a:pt x="959729" y="3369555"/>
                </a:lnTo>
                <a:lnTo>
                  <a:pt x="978237" y="3403654"/>
                </a:lnTo>
                <a:cubicBezTo>
                  <a:pt x="1054387" y="3516371"/>
                  <a:pt x="1183347" y="3590479"/>
                  <a:pt x="1329613" y="3590479"/>
                </a:cubicBezTo>
                <a:cubicBezTo>
                  <a:pt x="1563643" y="3590479"/>
                  <a:pt x="1753361" y="3400762"/>
                  <a:pt x="1753361" y="3166733"/>
                </a:cubicBezTo>
                <a:cubicBezTo>
                  <a:pt x="1753361" y="2932704"/>
                  <a:pt x="1563643" y="2742987"/>
                  <a:pt x="1329613" y="2742987"/>
                </a:cubicBezTo>
                <a:close/>
                <a:moveTo>
                  <a:pt x="1329613" y="2630820"/>
                </a:moveTo>
                <a:cubicBezTo>
                  <a:pt x="1625591" y="2630820"/>
                  <a:pt x="1865527" y="2870756"/>
                  <a:pt x="1865527" y="3166733"/>
                </a:cubicBezTo>
                <a:cubicBezTo>
                  <a:pt x="1865527" y="3462710"/>
                  <a:pt x="1625591" y="3702646"/>
                  <a:pt x="1329613" y="3702646"/>
                </a:cubicBezTo>
                <a:cubicBezTo>
                  <a:pt x="1033637" y="3702646"/>
                  <a:pt x="793701" y="3462710"/>
                  <a:pt x="793701" y="3166733"/>
                </a:cubicBezTo>
                <a:cubicBezTo>
                  <a:pt x="793701" y="2870756"/>
                  <a:pt x="1033637" y="2630820"/>
                  <a:pt x="1329613" y="2630820"/>
                </a:cubicBezTo>
                <a:close/>
                <a:moveTo>
                  <a:pt x="967611" y="2032726"/>
                </a:moveTo>
                <a:cubicBezTo>
                  <a:pt x="967611" y="2032726"/>
                  <a:pt x="967611" y="2032726"/>
                  <a:pt x="2865681" y="2032726"/>
                </a:cubicBezTo>
                <a:cubicBezTo>
                  <a:pt x="2917801" y="2032726"/>
                  <a:pt x="2961235" y="2066751"/>
                  <a:pt x="2961235" y="2105638"/>
                </a:cubicBezTo>
                <a:cubicBezTo>
                  <a:pt x="2961235" y="2105638"/>
                  <a:pt x="2961235" y="2105638"/>
                  <a:pt x="2961235" y="2125081"/>
                </a:cubicBezTo>
                <a:cubicBezTo>
                  <a:pt x="2961235" y="2163967"/>
                  <a:pt x="2917801" y="2197992"/>
                  <a:pt x="2865681" y="2197992"/>
                </a:cubicBezTo>
                <a:cubicBezTo>
                  <a:pt x="2865681" y="2197992"/>
                  <a:pt x="2865681" y="2197992"/>
                  <a:pt x="967611" y="2197992"/>
                </a:cubicBezTo>
                <a:cubicBezTo>
                  <a:pt x="915489" y="2197992"/>
                  <a:pt x="876399" y="2163967"/>
                  <a:pt x="876399" y="2125081"/>
                </a:cubicBezTo>
                <a:cubicBezTo>
                  <a:pt x="876399" y="2125081"/>
                  <a:pt x="876399" y="2125081"/>
                  <a:pt x="876399" y="2105638"/>
                </a:cubicBezTo>
                <a:cubicBezTo>
                  <a:pt x="876399" y="2066751"/>
                  <a:pt x="915489" y="2032726"/>
                  <a:pt x="967611" y="2032726"/>
                </a:cubicBezTo>
                <a:close/>
                <a:moveTo>
                  <a:pt x="640908" y="2032726"/>
                </a:moveTo>
                <a:cubicBezTo>
                  <a:pt x="687963" y="2032726"/>
                  <a:pt x="726109" y="2069722"/>
                  <a:pt x="726109" y="2115359"/>
                </a:cubicBezTo>
                <a:cubicBezTo>
                  <a:pt x="726109" y="2160996"/>
                  <a:pt x="687963" y="2197992"/>
                  <a:pt x="640908" y="2197992"/>
                </a:cubicBezTo>
                <a:cubicBezTo>
                  <a:pt x="593853" y="2197992"/>
                  <a:pt x="555708" y="2160996"/>
                  <a:pt x="555708" y="2115359"/>
                </a:cubicBezTo>
                <a:cubicBezTo>
                  <a:pt x="555708" y="2069722"/>
                  <a:pt x="593853" y="2032726"/>
                  <a:pt x="640908" y="2032726"/>
                </a:cubicBezTo>
                <a:close/>
                <a:moveTo>
                  <a:pt x="640908" y="1703220"/>
                </a:moveTo>
                <a:cubicBezTo>
                  <a:pt x="687963" y="1703220"/>
                  <a:pt x="726109" y="1739986"/>
                  <a:pt x="726109" y="1785340"/>
                </a:cubicBezTo>
                <a:cubicBezTo>
                  <a:pt x="726109" y="1830694"/>
                  <a:pt x="687963" y="1867460"/>
                  <a:pt x="640908" y="1867460"/>
                </a:cubicBezTo>
                <a:cubicBezTo>
                  <a:pt x="593853" y="1867460"/>
                  <a:pt x="555708" y="1830694"/>
                  <a:pt x="555708" y="1785340"/>
                </a:cubicBezTo>
                <a:cubicBezTo>
                  <a:pt x="555708" y="1739986"/>
                  <a:pt x="593853" y="1703220"/>
                  <a:pt x="640908" y="1703220"/>
                </a:cubicBezTo>
                <a:close/>
                <a:moveTo>
                  <a:pt x="967597" y="1703220"/>
                </a:moveTo>
                <a:cubicBezTo>
                  <a:pt x="967597" y="1703220"/>
                  <a:pt x="967597" y="1703220"/>
                  <a:pt x="2639561" y="1703220"/>
                </a:cubicBezTo>
                <a:cubicBezTo>
                  <a:pt x="2691673" y="1703220"/>
                  <a:pt x="2735101" y="1737034"/>
                  <a:pt x="2735101" y="1775679"/>
                </a:cubicBezTo>
                <a:cubicBezTo>
                  <a:pt x="2735101" y="1775679"/>
                  <a:pt x="2735101" y="1775679"/>
                  <a:pt x="2735101" y="1795001"/>
                </a:cubicBezTo>
                <a:cubicBezTo>
                  <a:pt x="2735101" y="1833646"/>
                  <a:pt x="2691673" y="1867460"/>
                  <a:pt x="2639561" y="1867460"/>
                </a:cubicBezTo>
                <a:cubicBezTo>
                  <a:pt x="2639561" y="1867460"/>
                  <a:pt x="2639561" y="1867460"/>
                  <a:pt x="967597" y="1867460"/>
                </a:cubicBezTo>
                <a:cubicBezTo>
                  <a:pt x="915483" y="1867460"/>
                  <a:pt x="876399" y="1833646"/>
                  <a:pt x="876399" y="1795001"/>
                </a:cubicBezTo>
                <a:cubicBezTo>
                  <a:pt x="876399" y="1795001"/>
                  <a:pt x="876399" y="1795001"/>
                  <a:pt x="876399" y="1775679"/>
                </a:cubicBezTo>
                <a:cubicBezTo>
                  <a:pt x="876399" y="1737034"/>
                  <a:pt x="915483" y="1703220"/>
                  <a:pt x="967597" y="1703220"/>
                </a:cubicBezTo>
                <a:close/>
                <a:moveTo>
                  <a:pt x="4146801" y="1627224"/>
                </a:moveTo>
                <a:cubicBezTo>
                  <a:pt x="4146801" y="1627224"/>
                  <a:pt x="4146801" y="1627224"/>
                  <a:pt x="4184153" y="1627224"/>
                </a:cubicBezTo>
                <a:cubicBezTo>
                  <a:pt x="4269529" y="1627224"/>
                  <a:pt x="4338895" y="1671631"/>
                  <a:pt x="4338895" y="1720478"/>
                </a:cubicBezTo>
                <a:cubicBezTo>
                  <a:pt x="4338895" y="1720478"/>
                  <a:pt x="4338895" y="1720478"/>
                  <a:pt x="4338895" y="3510076"/>
                </a:cubicBezTo>
                <a:cubicBezTo>
                  <a:pt x="4338895" y="3510076"/>
                  <a:pt x="4338895" y="3510076"/>
                  <a:pt x="4659051" y="3510076"/>
                </a:cubicBezTo>
                <a:cubicBezTo>
                  <a:pt x="4659051" y="3510076"/>
                  <a:pt x="4659051" y="3510076"/>
                  <a:pt x="4659051" y="2568650"/>
                </a:cubicBezTo>
                <a:cubicBezTo>
                  <a:pt x="4659051" y="2519802"/>
                  <a:pt x="4744427" y="2497599"/>
                  <a:pt x="4829801" y="2497599"/>
                </a:cubicBezTo>
                <a:cubicBezTo>
                  <a:pt x="4829801" y="2497599"/>
                  <a:pt x="4829801" y="2497599"/>
                  <a:pt x="4867153" y="2497599"/>
                </a:cubicBezTo>
                <a:cubicBezTo>
                  <a:pt x="4947191" y="2497599"/>
                  <a:pt x="5043239" y="2519802"/>
                  <a:pt x="5043239" y="2568650"/>
                </a:cubicBezTo>
                <a:cubicBezTo>
                  <a:pt x="5043239" y="2568650"/>
                  <a:pt x="5043239" y="2568650"/>
                  <a:pt x="5043239" y="3510076"/>
                </a:cubicBezTo>
                <a:cubicBezTo>
                  <a:pt x="5043239" y="3510076"/>
                  <a:pt x="5043239" y="3510076"/>
                  <a:pt x="5363395" y="3510076"/>
                </a:cubicBezTo>
                <a:cubicBezTo>
                  <a:pt x="5363395" y="3510076"/>
                  <a:pt x="5363395" y="3510076"/>
                  <a:pt x="5363395" y="2151225"/>
                </a:cubicBezTo>
                <a:cubicBezTo>
                  <a:pt x="5363395" y="2102378"/>
                  <a:pt x="5422089" y="2053530"/>
                  <a:pt x="5507465" y="2053530"/>
                </a:cubicBezTo>
                <a:cubicBezTo>
                  <a:pt x="5507465" y="2053530"/>
                  <a:pt x="5507465" y="2053530"/>
                  <a:pt x="5544817" y="2053530"/>
                </a:cubicBezTo>
                <a:cubicBezTo>
                  <a:pt x="5630191" y="2053530"/>
                  <a:pt x="5704895" y="2102378"/>
                  <a:pt x="5704895" y="2151225"/>
                </a:cubicBezTo>
                <a:cubicBezTo>
                  <a:pt x="5704895" y="2151225"/>
                  <a:pt x="5704895" y="2151225"/>
                  <a:pt x="5704895" y="3510076"/>
                </a:cubicBezTo>
                <a:cubicBezTo>
                  <a:pt x="5704895" y="3510076"/>
                  <a:pt x="5704895" y="3510076"/>
                  <a:pt x="5843629" y="3510076"/>
                </a:cubicBezTo>
                <a:cubicBezTo>
                  <a:pt x="5875645" y="3510076"/>
                  <a:pt x="5902325" y="3541161"/>
                  <a:pt x="5902325" y="3572245"/>
                </a:cubicBezTo>
                <a:cubicBezTo>
                  <a:pt x="5902325" y="3603330"/>
                  <a:pt x="5875645" y="3634415"/>
                  <a:pt x="5843629" y="3634415"/>
                </a:cubicBezTo>
                <a:cubicBezTo>
                  <a:pt x="5843629" y="3634415"/>
                  <a:pt x="5843629" y="3634415"/>
                  <a:pt x="3159655" y="3634415"/>
                </a:cubicBezTo>
                <a:cubicBezTo>
                  <a:pt x="3127639" y="3634415"/>
                  <a:pt x="3100959" y="3603330"/>
                  <a:pt x="3100959" y="3572245"/>
                </a:cubicBezTo>
                <a:cubicBezTo>
                  <a:pt x="3100959" y="3541161"/>
                  <a:pt x="3127639" y="3510076"/>
                  <a:pt x="3159655" y="3510076"/>
                </a:cubicBezTo>
                <a:cubicBezTo>
                  <a:pt x="3159655" y="3510076"/>
                  <a:pt x="3159655" y="3510076"/>
                  <a:pt x="3335741" y="3510076"/>
                </a:cubicBezTo>
                <a:cubicBezTo>
                  <a:pt x="3335741" y="3510076"/>
                  <a:pt x="3335741" y="3510076"/>
                  <a:pt x="3335741" y="2883939"/>
                </a:cubicBezTo>
                <a:cubicBezTo>
                  <a:pt x="3335741" y="2835091"/>
                  <a:pt x="3383763" y="2799566"/>
                  <a:pt x="3469139" y="2799566"/>
                </a:cubicBezTo>
                <a:cubicBezTo>
                  <a:pt x="3469139" y="2799566"/>
                  <a:pt x="3469139" y="2799566"/>
                  <a:pt x="3506489" y="2799566"/>
                </a:cubicBezTo>
                <a:cubicBezTo>
                  <a:pt x="3586529" y="2799566"/>
                  <a:pt x="3655897" y="2835091"/>
                  <a:pt x="3655897" y="2883939"/>
                </a:cubicBezTo>
                <a:cubicBezTo>
                  <a:pt x="3655897" y="2883939"/>
                  <a:pt x="3655897" y="2883939"/>
                  <a:pt x="3655897" y="3510076"/>
                </a:cubicBezTo>
                <a:cubicBezTo>
                  <a:pt x="3655897" y="3510076"/>
                  <a:pt x="3655897" y="3510076"/>
                  <a:pt x="3997395" y="3510076"/>
                </a:cubicBezTo>
                <a:cubicBezTo>
                  <a:pt x="3997395" y="3510076"/>
                  <a:pt x="3997395" y="3510076"/>
                  <a:pt x="3997395" y="1720478"/>
                </a:cubicBezTo>
                <a:cubicBezTo>
                  <a:pt x="3997395" y="1671631"/>
                  <a:pt x="4066763" y="1627224"/>
                  <a:pt x="4146801" y="1627224"/>
                </a:cubicBezTo>
                <a:close/>
                <a:moveTo>
                  <a:pt x="967641" y="1372687"/>
                </a:moveTo>
                <a:cubicBezTo>
                  <a:pt x="967641" y="1372687"/>
                  <a:pt x="967641" y="1372687"/>
                  <a:pt x="3005373" y="1372687"/>
                </a:cubicBezTo>
                <a:cubicBezTo>
                  <a:pt x="3057511" y="1372687"/>
                  <a:pt x="3100959" y="1406712"/>
                  <a:pt x="3100959" y="1445598"/>
                </a:cubicBezTo>
                <a:cubicBezTo>
                  <a:pt x="3100959" y="1445598"/>
                  <a:pt x="3100959" y="1445598"/>
                  <a:pt x="3100959" y="1465041"/>
                </a:cubicBezTo>
                <a:cubicBezTo>
                  <a:pt x="3100959" y="1503928"/>
                  <a:pt x="3057511" y="1537953"/>
                  <a:pt x="3005373" y="1537953"/>
                </a:cubicBezTo>
                <a:cubicBezTo>
                  <a:pt x="3005373" y="1537953"/>
                  <a:pt x="3005373" y="1537953"/>
                  <a:pt x="967641" y="1537953"/>
                </a:cubicBezTo>
                <a:cubicBezTo>
                  <a:pt x="915503" y="1537953"/>
                  <a:pt x="876399" y="1503928"/>
                  <a:pt x="876399" y="1465041"/>
                </a:cubicBezTo>
                <a:cubicBezTo>
                  <a:pt x="876399" y="1465041"/>
                  <a:pt x="876399" y="1465041"/>
                  <a:pt x="876399" y="1445598"/>
                </a:cubicBezTo>
                <a:cubicBezTo>
                  <a:pt x="876399" y="1406712"/>
                  <a:pt x="915503" y="1372687"/>
                  <a:pt x="967641" y="1372687"/>
                </a:cubicBezTo>
                <a:close/>
                <a:moveTo>
                  <a:pt x="640908" y="1372687"/>
                </a:moveTo>
                <a:cubicBezTo>
                  <a:pt x="687963" y="1372687"/>
                  <a:pt x="726109" y="1409683"/>
                  <a:pt x="726109" y="1455320"/>
                </a:cubicBezTo>
                <a:cubicBezTo>
                  <a:pt x="726109" y="1500957"/>
                  <a:pt x="687963" y="1537953"/>
                  <a:pt x="640908" y="1537953"/>
                </a:cubicBezTo>
                <a:cubicBezTo>
                  <a:pt x="593853" y="1537953"/>
                  <a:pt x="555708" y="1500957"/>
                  <a:pt x="555708" y="1455320"/>
                </a:cubicBezTo>
                <a:cubicBezTo>
                  <a:pt x="555708" y="1409683"/>
                  <a:pt x="593853" y="1372687"/>
                  <a:pt x="640908" y="1372687"/>
                </a:cubicBezTo>
                <a:close/>
                <a:moveTo>
                  <a:pt x="967591" y="1043181"/>
                </a:moveTo>
                <a:cubicBezTo>
                  <a:pt x="967591" y="1043181"/>
                  <a:pt x="967591" y="1043181"/>
                  <a:pt x="2952109" y="1043181"/>
                </a:cubicBezTo>
                <a:cubicBezTo>
                  <a:pt x="3004217" y="1043181"/>
                  <a:pt x="3047643" y="1077206"/>
                  <a:pt x="3047643" y="1116092"/>
                </a:cubicBezTo>
                <a:cubicBezTo>
                  <a:pt x="3047643" y="1116092"/>
                  <a:pt x="3047643" y="1116092"/>
                  <a:pt x="3047643" y="1135535"/>
                </a:cubicBezTo>
                <a:cubicBezTo>
                  <a:pt x="3047643" y="1174422"/>
                  <a:pt x="3004217" y="1208447"/>
                  <a:pt x="2952109" y="1208447"/>
                </a:cubicBezTo>
                <a:cubicBezTo>
                  <a:pt x="2952109" y="1208447"/>
                  <a:pt x="2952109" y="1208447"/>
                  <a:pt x="967591" y="1208447"/>
                </a:cubicBezTo>
                <a:cubicBezTo>
                  <a:pt x="915481" y="1208447"/>
                  <a:pt x="876399" y="1174422"/>
                  <a:pt x="876399" y="1135535"/>
                </a:cubicBezTo>
                <a:cubicBezTo>
                  <a:pt x="876399" y="1135535"/>
                  <a:pt x="876399" y="1135535"/>
                  <a:pt x="876399" y="1116092"/>
                </a:cubicBezTo>
                <a:cubicBezTo>
                  <a:pt x="876399" y="1077206"/>
                  <a:pt x="915481" y="1043181"/>
                  <a:pt x="967591" y="1043181"/>
                </a:cubicBezTo>
                <a:close/>
                <a:moveTo>
                  <a:pt x="640908" y="1043181"/>
                </a:moveTo>
                <a:cubicBezTo>
                  <a:pt x="687963" y="1043181"/>
                  <a:pt x="726109" y="1080177"/>
                  <a:pt x="726109" y="1125814"/>
                </a:cubicBezTo>
                <a:cubicBezTo>
                  <a:pt x="726109" y="1171451"/>
                  <a:pt x="687963" y="1208447"/>
                  <a:pt x="640908" y="1208447"/>
                </a:cubicBezTo>
                <a:cubicBezTo>
                  <a:pt x="593853" y="1208447"/>
                  <a:pt x="555708" y="1171451"/>
                  <a:pt x="555708" y="1125814"/>
                </a:cubicBezTo>
                <a:cubicBezTo>
                  <a:pt x="555708" y="1080177"/>
                  <a:pt x="593853" y="1043181"/>
                  <a:pt x="640908" y="1043181"/>
                </a:cubicBezTo>
                <a:close/>
                <a:moveTo>
                  <a:pt x="324140" y="703848"/>
                </a:moveTo>
                <a:lnTo>
                  <a:pt x="324140" y="4113425"/>
                </a:lnTo>
                <a:lnTo>
                  <a:pt x="6100105" y="4113425"/>
                </a:lnTo>
                <a:lnTo>
                  <a:pt x="6100105" y="703848"/>
                </a:lnTo>
                <a:close/>
                <a:moveTo>
                  <a:pt x="193423" y="0"/>
                </a:moveTo>
                <a:lnTo>
                  <a:pt x="6230823" y="0"/>
                </a:lnTo>
                <a:cubicBezTo>
                  <a:pt x="6337649" y="0"/>
                  <a:pt x="6424245" y="86598"/>
                  <a:pt x="6424245" y="193423"/>
                </a:cubicBezTo>
                <a:lnTo>
                  <a:pt x="6424245" y="4202560"/>
                </a:lnTo>
                <a:cubicBezTo>
                  <a:pt x="6424245" y="4309385"/>
                  <a:pt x="6337649" y="4395983"/>
                  <a:pt x="6230823" y="4395983"/>
                </a:cubicBezTo>
                <a:lnTo>
                  <a:pt x="193423" y="4395983"/>
                </a:lnTo>
                <a:cubicBezTo>
                  <a:pt x="86598" y="4395983"/>
                  <a:pt x="0" y="4309385"/>
                  <a:pt x="0" y="4202560"/>
                </a:cubicBezTo>
                <a:lnTo>
                  <a:pt x="0" y="193423"/>
                </a:lnTo>
                <a:cubicBezTo>
                  <a:pt x="0" y="86598"/>
                  <a:pt x="86598" y="0"/>
                  <a:pt x="19342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362"/>
          <p:cNvSpPr>
            <a:spLocks noChangeAspect="1"/>
          </p:cNvSpPr>
          <p:nvPr/>
        </p:nvSpPr>
        <p:spPr bwMode="auto">
          <a:xfrm rot="19207886">
            <a:off x="5944320" y="2276036"/>
            <a:ext cx="665093" cy="1188551"/>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nvGrpSpPr>
          <p:cNvPr id="36" name="Group 35"/>
          <p:cNvGrpSpPr/>
          <p:nvPr/>
        </p:nvGrpSpPr>
        <p:grpSpPr>
          <a:xfrm>
            <a:off x="798153" y="2724949"/>
            <a:ext cx="1591588" cy="492911"/>
            <a:chOff x="2549163" y="1542688"/>
            <a:chExt cx="2388735" cy="739785"/>
          </a:xfrm>
          <a:solidFill>
            <a:schemeClr val="bg1"/>
          </a:solidFill>
        </p:grpSpPr>
        <p:sp>
          <p:nvSpPr>
            <p:cNvPr id="37" name="Round Same Side Corner Rectangle 11"/>
            <p:cNvSpPr/>
            <p:nvPr/>
          </p:nvSpPr>
          <p:spPr>
            <a:xfrm>
              <a:off x="3040048" y="1542688"/>
              <a:ext cx="998085" cy="721233"/>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algn="ctr" defTabSz="914224">
                <a:defRPr/>
              </a:pPr>
              <a:endParaRPr lang="en-US" sz="1599" kern="0" dirty="0">
                <a:solidFill>
                  <a:srgbClr val="B4A0FF"/>
                </a:solidFill>
                <a:latin typeface="Segoe"/>
              </a:endParaRPr>
            </a:p>
          </p:txBody>
        </p:sp>
        <p:sp>
          <p:nvSpPr>
            <p:cNvPr id="38" name="Rounded Rectangle 223"/>
            <p:cNvSpPr/>
            <p:nvPr/>
          </p:nvSpPr>
          <p:spPr bwMode="auto">
            <a:xfrm>
              <a:off x="2549163" y="1634121"/>
              <a:ext cx="368617"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ounded Rectangle 6"/>
            <p:cNvSpPr/>
            <p:nvPr/>
          </p:nvSpPr>
          <p:spPr bwMode="auto">
            <a:xfrm rot="16200000">
              <a:off x="4222719" y="1520282"/>
              <a:ext cx="591629" cy="83872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defTabSz="822795">
                <a:defRPr/>
              </a:pPr>
              <a:endParaRPr lang="en-US" spc="-135" dirty="0">
                <a:gradFill>
                  <a:gsLst>
                    <a:gs pos="0">
                      <a:srgbClr val="FFFFFF"/>
                    </a:gs>
                    <a:gs pos="100000">
                      <a:srgbClr val="FFFFFF"/>
                    </a:gs>
                  </a:gsLst>
                  <a:lin ang="5400000" scaled="0"/>
                </a:gradFill>
                <a:latin typeface="Segoe Light" pitchFamily="34" charset="0"/>
              </a:endParaRPr>
            </a:p>
          </p:txBody>
        </p:sp>
      </p:grpSp>
      <p:grpSp>
        <p:nvGrpSpPr>
          <p:cNvPr id="40" name="Group 39"/>
          <p:cNvGrpSpPr>
            <a:grpSpLocks noChangeAspect="1"/>
          </p:cNvGrpSpPr>
          <p:nvPr/>
        </p:nvGrpSpPr>
        <p:grpSpPr>
          <a:xfrm>
            <a:off x="8027681" y="2356126"/>
            <a:ext cx="848811" cy="1133466"/>
            <a:chOff x="10036997" y="2439550"/>
            <a:chExt cx="436467" cy="582841"/>
          </a:xfrm>
          <a:solidFill>
            <a:schemeClr val="bg1"/>
          </a:solidFill>
        </p:grpSpPr>
        <p:sp>
          <p:nvSpPr>
            <p:cNvPr id="41" name="Freeform 40"/>
            <p:cNvSpPr>
              <a:spLocks noChangeAspect="1"/>
            </p:cNvSpPr>
            <p:nvPr/>
          </p:nvSpPr>
          <p:spPr bwMode="auto">
            <a:xfrm rot="16200000">
              <a:off x="9963810" y="2512737"/>
              <a:ext cx="582841" cy="436467"/>
            </a:xfrm>
            <a:custGeom>
              <a:avLst/>
              <a:gdLst>
                <a:gd name="connsiteX0" fmla="*/ 221728 w 582841"/>
                <a:gd name="connsiteY0" fmla="*/ 360901 h 436467"/>
                <a:gd name="connsiteX1" fmla="*/ 208302 w 582841"/>
                <a:gd name="connsiteY1" fmla="*/ 347475 h 436467"/>
                <a:gd name="connsiteX2" fmla="*/ 64527 w 582841"/>
                <a:gd name="connsiteY2" fmla="*/ 347475 h 436467"/>
                <a:gd name="connsiteX3" fmla="*/ 51101 w 582841"/>
                <a:gd name="connsiteY3" fmla="*/ 360901 h 436467"/>
                <a:gd name="connsiteX4" fmla="*/ 51101 w 582841"/>
                <a:gd name="connsiteY4" fmla="*/ 379768 h 436467"/>
                <a:gd name="connsiteX5" fmla="*/ 64527 w 582841"/>
                <a:gd name="connsiteY5" fmla="*/ 393194 h 436467"/>
                <a:gd name="connsiteX6" fmla="*/ 208302 w 582841"/>
                <a:gd name="connsiteY6" fmla="*/ 393194 h 436467"/>
                <a:gd name="connsiteX7" fmla="*/ 221728 w 582841"/>
                <a:gd name="connsiteY7" fmla="*/ 379768 h 436467"/>
                <a:gd name="connsiteX8" fmla="*/ 447470 w 582841"/>
                <a:gd name="connsiteY8" fmla="*/ 370334 h 436467"/>
                <a:gd name="connsiteX9" fmla="*/ 424610 w 582841"/>
                <a:gd name="connsiteY9" fmla="*/ 347474 h 436467"/>
                <a:gd name="connsiteX10" fmla="*/ 401750 w 582841"/>
                <a:gd name="connsiteY10" fmla="*/ 370334 h 436467"/>
                <a:gd name="connsiteX11" fmla="*/ 424610 w 582841"/>
                <a:gd name="connsiteY11" fmla="*/ 393194 h 436467"/>
                <a:gd name="connsiteX12" fmla="*/ 447470 w 582841"/>
                <a:gd name="connsiteY12" fmla="*/ 370334 h 436467"/>
                <a:gd name="connsiteX13" fmla="*/ 525714 w 582841"/>
                <a:gd name="connsiteY13" fmla="*/ 370334 h 436467"/>
                <a:gd name="connsiteX14" fmla="*/ 502854 w 582841"/>
                <a:gd name="connsiteY14" fmla="*/ 347474 h 436467"/>
                <a:gd name="connsiteX15" fmla="*/ 479994 w 582841"/>
                <a:gd name="connsiteY15" fmla="*/ 370334 h 436467"/>
                <a:gd name="connsiteX16" fmla="*/ 502854 w 582841"/>
                <a:gd name="connsiteY16" fmla="*/ 393194 h 436467"/>
                <a:gd name="connsiteX17" fmla="*/ 525714 w 582841"/>
                <a:gd name="connsiteY17" fmla="*/ 370334 h 436467"/>
                <a:gd name="connsiteX18" fmla="*/ 549490 w 582841"/>
                <a:gd name="connsiteY18" fmla="*/ 38944 h 436467"/>
                <a:gd name="connsiteX19" fmla="*/ 33350 w 582841"/>
                <a:gd name="connsiteY19" fmla="*/ 38944 h 436467"/>
                <a:gd name="connsiteX20" fmla="*/ 33350 w 582841"/>
                <a:gd name="connsiteY20" fmla="*/ 313754 h 436467"/>
                <a:gd name="connsiteX21" fmla="*/ 549490 w 582841"/>
                <a:gd name="connsiteY21" fmla="*/ 313754 h 436467"/>
                <a:gd name="connsiteX22" fmla="*/ 582841 w 582841"/>
                <a:gd name="connsiteY22" fmla="*/ 39441 h 436467"/>
                <a:gd name="connsiteX23" fmla="*/ 582841 w 582841"/>
                <a:gd name="connsiteY23" fmla="*/ 397028 h 436467"/>
                <a:gd name="connsiteX24" fmla="*/ 543402 w 582841"/>
                <a:gd name="connsiteY24" fmla="*/ 436467 h 436467"/>
                <a:gd name="connsiteX25" fmla="*/ 39439 w 582841"/>
                <a:gd name="connsiteY25" fmla="*/ 436467 h 436467"/>
                <a:gd name="connsiteX26" fmla="*/ 0 w 582841"/>
                <a:gd name="connsiteY26" fmla="*/ 397028 h 436467"/>
                <a:gd name="connsiteX27" fmla="*/ 0 w 582841"/>
                <a:gd name="connsiteY27" fmla="*/ 39441 h 436467"/>
                <a:gd name="connsiteX28" fmla="*/ 39439 w 582841"/>
                <a:gd name="connsiteY28" fmla="*/ 0 h 436467"/>
                <a:gd name="connsiteX29" fmla="*/ 543402 w 582841"/>
                <a:gd name="connsiteY29" fmla="*/ 0 h 436467"/>
                <a:gd name="connsiteX30" fmla="*/ 582841 w 582841"/>
                <a:gd name="connsiteY30" fmla="*/ 39441 h 43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2841" h="436467">
                  <a:moveTo>
                    <a:pt x="221728" y="360901"/>
                  </a:moveTo>
                  <a:cubicBezTo>
                    <a:pt x="221728" y="353486"/>
                    <a:pt x="215717" y="347475"/>
                    <a:pt x="208302" y="347475"/>
                  </a:cubicBezTo>
                  <a:lnTo>
                    <a:pt x="64527" y="347475"/>
                  </a:lnTo>
                  <a:cubicBezTo>
                    <a:pt x="57112" y="347475"/>
                    <a:pt x="51101" y="353486"/>
                    <a:pt x="51101" y="360901"/>
                  </a:cubicBezTo>
                  <a:lnTo>
                    <a:pt x="51101" y="379768"/>
                  </a:lnTo>
                  <a:cubicBezTo>
                    <a:pt x="51101" y="387183"/>
                    <a:pt x="57112" y="393194"/>
                    <a:pt x="64527" y="393194"/>
                  </a:cubicBezTo>
                  <a:lnTo>
                    <a:pt x="208302" y="393194"/>
                  </a:lnTo>
                  <a:cubicBezTo>
                    <a:pt x="215717" y="393194"/>
                    <a:pt x="221728" y="387183"/>
                    <a:pt x="221728" y="379768"/>
                  </a:cubicBezTo>
                  <a:close/>
                  <a:moveTo>
                    <a:pt x="447470" y="370334"/>
                  </a:moveTo>
                  <a:cubicBezTo>
                    <a:pt x="447470" y="357709"/>
                    <a:pt x="437235" y="347474"/>
                    <a:pt x="424610" y="347474"/>
                  </a:cubicBezTo>
                  <a:cubicBezTo>
                    <a:pt x="411985" y="347474"/>
                    <a:pt x="401750" y="357709"/>
                    <a:pt x="401750" y="370334"/>
                  </a:cubicBezTo>
                  <a:cubicBezTo>
                    <a:pt x="401750" y="382959"/>
                    <a:pt x="411985" y="393194"/>
                    <a:pt x="424610" y="393194"/>
                  </a:cubicBezTo>
                  <a:cubicBezTo>
                    <a:pt x="437235" y="393194"/>
                    <a:pt x="447470" y="382959"/>
                    <a:pt x="447470" y="370334"/>
                  </a:cubicBezTo>
                  <a:close/>
                  <a:moveTo>
                    <a:pt x="525714" y="370334"/>
                  </a:moveTo>
                  <a:cubicBezTo>
                    <a:pt x="525714" y="357709"/>
                    <a:pt x="515479" y="347474"/>
                    <a:pt x="502854" y="347474"/>
                  </a:cubicBezTo>
                  <a:cubicBezTo>
                    <a:pt x="490229" y="347474"/>
                    <a:pt x="479994" y="357709"/>
                    <a:pt x="479994" y="370334"/>
                  </a:cubicBezTo>
                  <a:cubicBezTo>
                    <a:pt x="479994" y="382959"/>
                    <a:pt x="490229" y="393194"/>
                    <a:pt x="502854" y="393194"/>
                  </a:cubicBezTo>
                  <a:cubicBezTo>
                    <a:pt x="515479" y="393194"/>
                    <a:pt x="525714" y="382959"/>
                    <a:pt x="525714" y="370334"/>
                  </a:cubicBezTo>
                  <a:close/>
                  <a:moveTo>
                    <a:pt x="549490" y="38944"/>
                  </a:moveTo>
                  <a:lnTo>
                    <a:pt x="33350" y="38944"/>
                  </a:lnTo>
                  <a:lnTo>
                    <a:pt x="33350" y="313754"/>
                  </a:lnTo>
                  <a:lnTo>
                    <a:pt x="549490" y="313754"/>
                  </a:lnTo>
                  <a:close/>
                  <a:moveTo>
                    <a:pt x="582841" y="39441"/>
                  </a:moveTo>
                  <a:lnTo>
                    <a:pt x="582841" y="397028"/>
                  </a:lnTo>
                  <a:cubicBezTo>
                    <a:pt x="582841" y="418810"/>
                    <a:pt x="565184" y="436467"/>
                    <a:pt x="543402" y="436467"/>
                  </a:cubicBezTo>
                  <a:lnTo>
                    <a:pt x="39439" y="436467"/>
                  </a:lnTo>
                  <a:cubicBezTo>
                    <a:pt x="17658" y="436467"/>
                    <a:pt x="0" y="418810"/>
                    <a:pt x="0" y="397028"/>
                  </a:cubicBezTo>
                  <a:lnTo>
                    <a:pt x="0" y="39441"/>
                  </a:lnTo>
                  <a:cubicBezTo>
                    <a:pt x="0" y="17659"/>
                    <a:pt x="17658" y="0"/>
                    <a:pt x="39439" y="0"/>
                  </a:cubicBezTo>
                  <a:lnTo>
                    <a:pt x="543402" y="0"/>
                  </a:lnTo>
                  <a:cubicBezTo>
                    <a:pt x="565184" y="0"/>
                    <a:pt x="582841" y="17659"/>
                    <a:pt x="582841" y="3944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2" name="Group 41"/>
            <p:cNvGrpSpPr/>
            <p:nvPr/>
          </p:nvGrpSpPr>
          <p:grpSpPr>
            <a:xfrm>
              <a:off x="10093777" y="2484194"/>
              <a:ext cx="242663" cy="458557"/>
              <a:chOff x="9906038" y="2563229"/>
              <a:chExt cx="203686" cy="384903"/>
            </a:xfrm>
            <a:grpFill/>
          </p:grpSpPr>
          <p:grpSp>
            <p:nvGrpSpPr>
              <p:cNvPr id="43" name="Group 42"/>
              <p:cNvGrpSpPr/>
              <p:nvPr/>
            </p:nvGrpSpPr>
            <p:grpSpPr>
              <a:xfrm>
                <a:off x="10025141" y="2807959"/>
                <a:ext cx="84583" cy="51677"/>
                <a:chOff x="10495146" y="2518585"/>
                <a:chExt cx="329564" cy="201352"/>
              </a:xfrm>
              <a:grpFill/>
            </p:grpSpPr>
            <p:sp>
              <p:nvSpPr>
                <p:cNvPr id="69"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70"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72"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sp>
            <p:nvSpPr>
              <p:cNvPr id="44" name="Freeform 43"/>
              <p:cNvSpPr>
                <a:spLocks/>
              </p:cNvSpPr>
              <p:nvPr/>
            </p:nvSpPr>
            <p:spPr bwMode="gray">
              <a:xfrm>
                <a:off x="9910246" y="2902413"/>
                <a:ext cx="199478" cy="45719"/>
              </a:xfrm>
              <a:custGeom>
                <a:avLst/>
                <a:gdLst>
                  <a:gd name="connsiteX0" fmla="*/ 4475 w 146768"/>
                  <a:gd name="connsiteY0" fmla="*/ 87705 h 96352"/>
                  <a:gd name="connsiteX1" fmla="*/ 142293 w 146768"/>
                  <a:gd name="connsiteY1" fmla="*/ 87705 h 96352"/>
                  <a:gd name="connsiteX2" fmla="*/ 146768 w 146768"/>
                  <a:gd name="connsiteY2" fmla="*/ 91308 h 96352"/>
                  <a:gd name="connsiteX3" fmla="*/ 146768 w 146768"/>
                  <a:gd name="connsiteY3" fmla="*/ 92749 h 96352"/>
                  <a:gd name="connsiteX4" fmla="*/ 142293 w 146768"/>
                  <a:gd name="connsiteY4" fmla="*/ 96352 h 96352"/>
                  <a:gd name="connsiteX5" fmla="*/ 4475 w 146768"/>
                  <a:gd name="connsiteY5" fmla="*/ 96352 h 96352"/>
                  <a:gd name="connsiteX6" fmla="*/ 0 w 146768"/>
                  <a:gd name="connsiteY6" fmla="*/ 92749 h 96352"/>
                  <a:gd name="connsiteX7" fmla="*/ 0 w 146768"/>
                  <a:gd name="connsiteY7" fmla="*/ 91308 h 96352"/>
                  <a:gd name="connsiteX8" fmla="*/ 4475 w 146768"/>
                  <a:gd name="connsiteY8" fmla="*/ 87705 h 96352"/>
                  <a:gd name="connsiteX9" fmla="*/ 4475 w 146768"/>
                  <a:gd name="connsiteY9" fmla="*/ 58367 h 96352"/>
                  <a:gd name="connsiteX10" fmla="*/ 142293 w 146768"/>
                  <a:gd name="connsiteY10" fmla="*/ 58367 h 96352"/>
                  <a:gd name="connsiteX11" fmla="*/ 146768 w 146768"/>
                  <a:gd name="connsiteY11" fmla="*/ 62099 h 96352"/>
                  <a:gd name="connsiteX12" fmla="*/ 146768 w 146768"/>
                  <a:gd name="connsiteY12" fmla="*/ 63591 h 96352"/>
                  <a:gd name="connsiteX13" fmla="*/ 142293 w 146768"/>
                  <a:gd name="connsiteY13" fmla="*/ 67323 h 96352"/>
                  <a:gd name="connsiteX14" fmla="*/ 4475 w 146768"/>
                  <a:gd name="connsiteY14" fmla="*/ 67323 h 96352"/>
                  <a:gd name="connsiteX15" fmla="*/ 0 w 146768"/>
                  <a:gd name="connsiteY15" fmla="*/ 63591 h 96352"/>
                  <a:gd name="connsiteX16" fmla="*/ 0 w 146768"/>
                  <a:gd name="connsiteY16" fmla="*/ 62099 h 96352"/>
                  <a:gd name="connsiteX17" fmla="*/ 4475 w 146768"/>
                  <a:gd name="connsiteY17" fmla="*/ 58367 h 96352"/>
                  <a:gd name="connsiteX18" fmla="*/ 4475 w 146768"/>
                  <a:gd name="connsiteY18" fmla="*/ 29338 h 96352"/>
                  <a:gd name="connsiteX19" fmla="*/ 142293 w 146768"/>
                  <a:gd name="connsiteY19" fmla="*/ 29338 h 96352"/>
                  <a:gd name="connsiteX20" fmla="*/ 146768 w 146768"/>
                  <a:gd name="connsiteY20" fmla="*/ 32941 h 96352"/>
                  <a:gd name="connsiteX21" fmla="*/ 146768 w 146768"/>
                  <a:gd name="connsiteY21" fmla="*/ 34382 h 96352"/>
                  <a:gd name="connsiteX22" fmla="*/ 142293 w 146768"/>
                  <a:gd name="connsiteY22" fmla="*/ 37985 h 96352"/>
                  <a:gd name="connsiteX23" fmla="*/ 4475 w 146768"/>
                  <a:gd name="connsiteY23" fmla="*/ 37985 h 96352"/>
                  <a:gd name="connsiteX24" fmla="*/ 0 w 146768"/>
                  <a:gd name="connsiteY24" fmla="*/ 34382 h 96352"/>
                  <a:gd name="connsiteX25" fmla="*/ 0 w 146768"/>
                  <a:gd name="connsiteY25" fmla="*/ 32941 h 96352"/>
                  <a:gd name="connsiteX26" fmla="*/ 4475 w 146768"/>
                  <a:gd name="connsiteY26" fmla="*/ 29338 h 96352"/>
                  <a:gd name="connsiteX27" fmla="*/ 4475 w 146768"/>
                  <a:gd name="connsiteY27" fmla="*/ 0 h 96352"/>
                  <a:gd name="connsiteX28" fmla="*/ 142293 w 146768"/>
                  <a:gd name="connsiteY28" fmla="*/ 0 h 96352"/>
                  <a:gd name="connsiteX29" fmla="*/ 146768 w 146768"/>
                  <a:gd name="connsiteY29" fmla="*/ 3732 h 96352"/>
                  <a:gd name="connsiteX30" fmla="*/ 146768 w 146768"/>
                  <a:gd name="connsiteY30" fmla="*/ 5224 h 96352"/>
                  <a:gd name="connsiteX31" fmla="*/ 142293 w 146768"/>
                  <a:gd name="connsiteY31" fmla="*/ 8956 h 96352"/>
                  <a:gd name="connsiteX32" fmla="*/ 4475 w 146768"/>
                  <a:gd name="connsiteY32" fmla="*/ 8956 h 96352"/>
                  <a:gd name="connsiteX33" fmla="*/ 0 w 146768"/>
                  <a:gd name="connsiteY33" fmla="*/ 5224 h 96352"/>
                  <a:gd name="connsiteX34" fmla="*/ 0 w 146768"/>
                  <a:gd name="connsiteY34" fmla="*/ 3732 h 96352"/>
                  <a:gd name="connsiteX35" fmla="*/ 4475 w 146768"/>
                  <a:gd name="connsiteY35" fmla="*/ 0 h 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6768" h="96352">
                    <a:moveTo>
                      <a:pt x="4475" y="87705"/>
                    </a:moveTo>
                    <a:cubicBezTo>
                      <a:pt x="4475" y="87705"/>
                      <a:pt x="4475" y="87705"/>
                      <a:pt x="142293" y="87705"/>
                    </a:cubicBezTo>
                    <a:cubicBezTo>
                      <a:pt x="144978" y="87705"/>
                      <a:pt x="146768" y="89146"/>
                      <a:pt x="146768" y="91308"/>
                    </a:cubicBezTo>
                    <a:cubicBezTo>
                      <a:pt x="146768" y="91308"/>
                      <a:pt x="146768" y="91308"/>
                      <a:pt x="146768" y="92749"/>
                    </a:cubicBezTo>
                    <a:cubicBezTo>
                      <a:pt x="146768" y="94911"/>
                      <a:pt x="144978" y="96352"/>
                      <a:pt x="142293" y="96352"/>
                    </a:cubicBezTo>
                    <a:cubicBezTo>
                      <a:pt x="142293" y="96352"/>
                      <a:pt x="142293" y="96352"/>
                      <a:pt x="4475" y="96352"/>
                    </a:cubicBezTo>
                    <a:cubicBezTo>
                      <a:pt x="1790" y="96352"/>
                      <a:pt x="0" y="94911"/>
                      <a:pt x="0" y="92749"/>
                    </a:cubicBezTo>
                    <a:cubicBezTo>
                      <a:pt x="0" y="92749"/>
                      <a:pt x="0" y="92749"/>
                      <a:pt x="0" y="91308"/>
                    </a:cubicBezTo>
                    <a:cubicBezTo>
                      <a:pt x="0" y="89146"/>
                      <a:pt x="1790" y="87705"/>
                      <a:pt x="4475" y="87705"/>
                    </a:cubicBezTo>
                    <a:close/>
                    <a:moveTo>
                      <a:pt x="4475" y="58367"/>
                    </a:moveTo>
                    <a:cubicBezTo>
                      <a:pt x="4475" y="58367"/>
                      <a:pt x="4475" y="58367"/>
                      <a:pt x="142293" y="58367"/>
                    </a:cubicBezTo>
                    <a:cubicBezTo>
                      <a:pt x="144978" y="58367"/>
                      <a:pt x="146768" y="59860"/>
                      <a:pt x="146768" y="62099"/>
                    </a:cubicBezTo>
                    <a:cubicBezTo>
                      <a:pt x="146768" y="62099"/>
                      <a:pt x="146768" y="62099"/>
                      <a:pt x="146768" y="63591"/>
                    </a:cubicBezTo>
                    <a:cubicBezTo>
                      <a:pt x="146768" y="65830"/>
                      <a:pt x="144978" y="67323"/>
                      <a:pt x="142293" y="67323"/>
                    </a:cubicBezTo>
                    <a:cubicBezTo>
                      <a:pt x="142293" y="67323"/>
                      <a:pt x="142293" y="67323"/>
                      <a:pt x="4475" y="67323"/>
                    </a:cubicBezTo>
                    <a:cubicBezTo>
                      <a:pt x="1790" y="67323"/>
                      <a:pt x="0" y="65830"/>
                      <a:pt x="0" y="63591"/>
                    </a:cubicBezTo>
                    <a:cubicBezTo>
                      <a:pt x="0" y="63591"/>
                      <a:pt x="0" y="63591"/>
                      <a:pt x="0" y="62099"/>
                    </a:cubicBezTo>
                    <a:cubicBezTo>
                      <a:pt x="0" y="59860"/>
                      <a:pt x="1790" y="58367"/>
                      <a:pt x="4475" y="58367"/>
                    </a:cubicBezTo>
                    <a:close/>
                    <a:moveTo>
                      <a:pt x="4475" y="29338"/>
                    </a:moveTo>
                    <a:cubicBezTo>
                      <a:pt x="4475" y="29338"/>
                      <a:pt x="4475" y="29338"/>
                      <a:pt x="142293" y="29338"/>
                    </a:cubicBezTo>
                    <a:cubicBezTo>
                      <a:pt x="144978" y="29338"/>
                      <a:pt x="146768" y="30779"/>
                      <a:pt x="146768" y="32941"/>
                    </a:cubicBezTo>
                    <a:cubicBezTo>
                      <a:pt x="146768" y="32941"/>
                      <a:pt x="146768" y="32941"/>
                      <a:pt x="146768" y="34382"/>
                    </a:cubicBezTo>
                    <a:cubicBezTo>
                      <a:pt x="146768" y="36544"/>
                      <a:pt x="144978" y="37985"/>
                      <a:pt x="142293" y="37985"/>
                    </a:cubicBezTo>
                    <a:cubicBezTo>
                      <a:pt x="142293" y="37985"/>
                      <a:pt x="142293" y="37985"/>
                      <a:pt x="4475" y="37985"/>
                    </a:cubicBezTo>
                    <a:cubicBezTo>
                      <a:pt x="1790" y="37985"/>
                      <a:pt x="0" y="36544"/>
                      <a:pt x="0" y="34382"/>
                    </a:cubicBezTo>
                    <a:cubicBezTo>
                      <a:pt x="0" y="34382"/>
                      <a:pt x="0" y="34382"/>
                      <a:pt x="0" y="32941"/>
                    </a:cubicBezTo>
                    <a:cubicBezTo>
                      <a:pt x="0" y="30779"/>
                      <a:pt x="1790" y="29338"/>
                      <a:pt x="4475" y="29338"/>
                    </a:cubicBezTo>
                    <a:close/>
                    <a:moveTo>
                      <a:pt x="4475" y="0"/>
                    </a:moveTo>
                    <a:cubicBezTo>
                      <a:pt x="4475" y="0"/>
                      <a:pt x="4475" y="0"/>
                      <a:pt x="142293" y="0"/>
                    </a:cubicBezTo>
                    <a:cubicBezTo>
                      <a:pt x="144978" y="0"/>
                      <a:pt x="146768" y="1493"/>
                      <a:pt x="146768" y="3732"/>
                    </a:cubicBezTo>
                    <a:cubicBezTo>
                      <a:pt x="146768" y="3732"/>
                      <a:pt x="146768" y="3732"/>
                      <a:pt x="146768" y="5224"/>
                    </a:cubicBezTo>
                    <a:cubicBezTo>
                      <a:pt x="146768" y="7463"/>
                      <a:pt x="144978" y="8956"/>
                      <a:pt x="142293" y="8956"/>
                    </a:cubicBezTo>
                    <a:cubicBezTo>
                      <a:pt x="142293" y="8956"/>
                      <a:pt x="142293" y="8956"/>
                      <a:pt x="4475" y="8956"/>
                    </a:cubicBezTo>
                    <a:cubicBezTo>
                      <a:pt x="1790" y="8956"/>
                      <a:pt x="0" y="7463"/>
                      <a:pt x="0" y="5224"/>
                    </a:cubicBezTo>
                    <a:cubicBezTo>
                      <a:pt x="0" y="5224"/>
                      <a:pt x="0" y="5224"/>
                      <a:pt x="0" y="3732"/>
                    </a:cubicBezTo>
                    <a:cubicBezTo>
                      <a:pt x="0" y="1493"/>
                      <a:pt x="1790" y="0"/>
                      <a:pt x="44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32563">
                  <a:defRPr/>
                </a:pPr>
                <a:endParaRPr lang="en-US" sz="1599" dirty="0">
                  <a:solidFill>
                    <a:srgbClr val="404040"/>
                  </a:solidFill>
                  <a:latin typeface="Segoe UI"/>
                </a:endParaRPr>
              </a:p>
            </p:txBody>
          </p:sp>
          <p:sp>
            <p:nvSpPr>
              <p:cNvPr id="45" name="LOAD METER"/>
              <p:cNvSpPr>
                <a:spLocks noChangeAspect="1"/>
              </p:cNvSpPr>
              <p:nvPr/>
            </p:nvSpPr>
            <p:spPr bwMode="auto">
              <a:xfrm rot="1919497">
                <a:off x="9958928" y="2563229"/>
                <a:ext cx="107627" cy="91440"/>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6" name="Group 45"/>
              <p:cNvGrpSpPr/>
              <p:nvPr/>
            </p:nvGrpSpPr>
            <p:grpSpPr>
              <a:xfrm>
                <a:off x="9907172" y="2794022"/>
                <a:ext cx="89907" cy="78744"/>
                <a:chOff x="4225429" y="1222164"/>
                <a:chExt cx="1460899" cy="1221232"/>
              </a:xfrm>
              <a:grpFill/>
            </p:grpSpPr>
            <p:sp>
              <p:nvSpPr>
                <p:cNvPr id="52" name="Rounded Rectangle 51"/>
                <p:cNvSpPr/>
                <p:nvPr/>
              </p:nvSpPr>
              <p:spPr bwMode="auto">
                <a:xfrm flipH="1">
                  <a:off x="4320679" y="2160270"/>
                  <a:ext cx="845820" cy="266700"/>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p:cNvSpPr/>
                <p:nvPr/>
              </p:nvSpPr>
              <p:spPr bwMode="auto">
                <a:xfrm rot="19233811" flipH="1">
                  <a:off x="4650722" y="2027618"/>
                  <a:ext cx="180975" cy="229107"/>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21"/>
                <p:cNvSpPr/>
                <p:nvPr/>
              </p:nvSpPr>
              <p:spPr bwMode="auto">
                <a:xfrm rot="1663182" flipH="1">
                  <a:off x="4643040" y="1334313"/>
                  <a:ext cx="193060" cy="512062"/>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29"/>
                <p:cNvSpPr/>
                <p:nvPr/>
              </p:nvSpPr>
              <p:spPr bwMode="auto">
                <a:xfrm rot="6300000" flipH="1">
                  <a:off x="5129668" y="1183759"/>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ounded Rectangle 55"/>
                <p:cNvSpPr/>
                <p:nvPr/>
              </p:nvSpPr>
              <p:spPr bwMode="auto">
                <a:xfrm flipH="1">
                  <a:off x="4225429" y="2293620"/>
                  <a:ext cx="1036320" cy="149776"/>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p:cNvSpPr/>
                <p:nvPr/>
              </p:nvSpPr>
              <p:spPr bwMode="auto">
                <a:xfrm flipH="1">
                  <a:off x="4394974" y="1762559"/>
                  <a:ext cx="352209" cy="352210"/>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p:cNvSpPr/>
                <p:nvPr/>
              </p:nvSpPr>
              <p:spPr bwMode="auto">
                <a:xfrm flipH="1">
                  <a:off x="4758229" y="1222164"/>
                  <a:ext cx="256032" cy="256033"/>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9" name="Group 58"/>
                <p:cNvGrpSpPr/>
                <p:nvPr/>
              </p:nvGrpSpPr>
              <p:grpSpPr>
                <a:xfrm rot="20781386">
                  <a:off x="5409524" y="1586085"/>
                  <a:ext cx="276804" cy="467545"/>
                  <a:chOff x="6199773" y="1569838"/>
                  <a:chExt cx="276804" cy="467545"/>
                </a:xfrm>
                <a:grpFill/>
              </p:grpSpPr>
              <p:sp>
                <p:nvSpPr>
                  <p:cNvPr id="61" name="Rectangle 60"/>
                  <p:cNvSpPr/>
                  <p:nvPr/>
                </p:nvSpPr>
                <p:spPr bwMode="auto">
                  <a:xfrm rot="10800000" flipH="1">
                    <a:off x="6289818" y="1569838"/>
                    <a:ext cx="96717" cy="173784"/>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Oval 61"/>
                  <p:cNvSpPr/>
                  <p:nvPr/>
                </p:nvSpPr>
                <p:spPr bwMode="auto">
                  <a:xfrm rot="10737439" flipH="1">
                    <a:off x="6282702" y="1724048"/>
                    <a:ext cx="110946" cy="110946"/>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3" name="Group 62"/>
                  <p:cNvGrpSpPr/>
                  <p:nvPr/>
                </p:nvGrpSpPr>
                <p:grpSpPr>
                  <a:xfrm>
                    <a:off x="6199773" y="1764545"/>
                    <a:ext cx="99173" cy="272838"/>
                    <a:chOff x="5426382" y="1788525"/>
                    <a:chExt cx="99173" cy="272838"/>
                  </a:xfrm>
                  <a:grpFill/>
                </p:grpSpPr>
                <p:sp>
                  <p:nvSpPr>
                    <p:cNvPr id="67" name="Rectangle 66"/>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Diagonal Stripe 67"/>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4" name="Group 63"/>
                  <p:cNvGrpSpPr/>
                  <p:nvPr/>
                </p:nvGrpSpPr>
                <p:grpSpPr>
                  <a:xfrm flipH="1">
                    <a:off x="6377404" y="1764545"/>
                    <a:ext cx="99173" cy="272838"/>
                    <a:chOff x="5426382" y="1788525"/>
                    <a:chExt cx="99173" cy="272838"/>
                  </a:xfrm>
                  <a:grpFill/>
                </p:grpSpPr>
                <p:sp>
                  <p:nvSpPr>
                    <p:cNvPr id="65" name="Rectangle 64"/>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Diagonal Stripe 65"/>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0" name="Oval 59"/>
                <p:cNvSpPr/>
                <p:nvPr/>
              </p:nvSpPr>
              <p:spPr bwMode="auto">
                <a:xfrm flipH="1">
                  <a:off x="5372628" y="1436546"/>
                  <a:ext cx="192023" cy="192024"/>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7" name="VEHICLE TRACKING"/>
              <p:cNvSpPr/>
              <p:nvPr/>
            </p:nvSpPr>
            <p:spPr bwMode="auto">
              <a:xfrm>
                <a:off x="9906038" y="2665908"/>
                <a:ext cx="114660" cy="90822"/>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8" name="Group 47"/>
              <p:cNvGrpSpPr/>
              <p:nvPr/>
            </p:nvGrpSpPr>
            <p:grpSpPr>
              <a:xfrm>
                <a:off x="10025141" y="2670640"/>
                <a:ext cx="84583" cy="51677"/>
                <a:chOff x="10495146" y="2518585"/>
                <a:chExt cx="329564" cy="201352"/>
              </a:xfrm>
              <a:grpFill/>
            </p:grpSpPr>
            <p:sp>
              <p:nvSpPr>
                <p:cNvPr id="49"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50"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51"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grpSp>
      </p:grpSp>
    </p:spTree>
    <p:extLst>
      <p:ext uri="{BB962C8B-B14F-4D97-AF65-F5344CB8AC3E}">
        <p14:creationId xmlns:p14="http://schemas.microsoft.com/office/powerpoint/2010/main" val="1357220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500" fill="hold"/>
                                        <p:tgtEl>
                                          <p:spTgt spid="28"/>
                                        </p:tgtEl>
                                        <p:attrNameLst>
                                          <p:attrName>ppt_x</p:attrName>
                                        </p:attrNameLst>
                                      </p:cBhvr>
                                      <p:tavLst>
                                        <p:tav tm="0">
                                          <p:val>
                                            <p:strVal val="#ppt_x"/>
                                          </p:val>
                                        </p:tav>
                                        <p:tav tm="100000">
                                          <p:val>
                                            <p:strVal val="#ppt_x"/>
                                          </p:val>
                                        </p:tav>
                                      </p:tavLst>
                                    </p:anim>
                                    <p:anim calcmode="lin" valueType="num">
                                      <p:cBhvr additive="base">
                                        <p:cTn id="8" dur="1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500" fill="hold"/>
                                        <p:tgtEl>
                                          <p:spTgt spid="29"/>
                                        </p:tgtEl>
                                        <p:attrNameLst>
                                          <p:attrName>ppt_x</p:attrName>
                                        </p:attrNameLst>
                                      </p:cBhvr>
                                      <p:tavLst>
                                        <p:tav tm="0">
                                          <p:val>
                                            <p:strVal val="#ppt_x"/>
                                          </p:val>
                                        </p:tav>
                                        <p:tav tm="100000">
                                          <p:val>
                                            <p:strVal val="#ppt_x"/>
                                          </p:val>
                                        </p:tav>
                                      </p:tavLst>
                                    </p:anim>
                                    <p:anim calcmode="lin" valueType="num">
                                      <p:cBhvr additive="base">
                                        <p:cTn id="12" dur="1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1500" fill="hold"/>
                                        <p:tgtEl>
                                          <p:spTgt spid="30"/>
                                        </p:tgtEl>
                                        <p:attrNameLst>
                                          <p:attrName>ppt_x</p:attrName>
                                        </p:attrNameLst>
                                      </p:cBhvr>
                                      <p:tavLst>
                                        <p:tav tm="0">
                                          <p:val>
                                            <p:strVal val="#ppt_x"/>
                                          </p:val>
                                        </p:tav>
                                        <p:tav tm="100000">
                                          <p:val>
                                            <p:strVal val="#ppt_x"/>
                                          </p:val>
                                        </p:tav>
                                      </p:tavLst>
                                    </p:anim>
                                    <p:anim calcmode="lin" valueType="num">
                                      <p:cBhvr additive="base">
                                        <p:cTn id="16" dur="1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7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500" fill="hold"/>
                                        <p:tgtEl>
                                          <p:spTgt spid="32"/>
                                        </p:tgtEl>
                                        <p:attrNameLst>
                                          <p:attrName>ppt_x</p:attrName>
                                        </p:attrNameLst>
                                      </p:cBhvr>
                                      <p:tavLst>
                                        <p:tav tm="0">
                                          <p:val>
                                            <p:strVal val="#ppt_x"/>
                                          </p:val>
                                        </p:tav>
                                        <p:tav tm="100000">
                                          <p:val>
                                            <p:strVal val="#ppt_x"/>
                                          </p:val>
                                        </p:tav>
                                      </p:tavLst>
                                    </p:anim>
                                    <p:anim calcmode="lin" valueType="num">
                                      <p:cBhvr additive="base">
                                        <p:cTn id="20" dur="1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1500" fill="hold"/>
                                        <p:tgtEl>
                                          <p:spTgt spid="31"/>
                                        </p:tgtEl>
                                        <p:attrNameLst>
                                          <p:attrName>ppt_x</p:attrName>
                                        </p:attrNameLst>
                                      </p:cBhvr>
                                      <p:tavLst>
                                        <p:tav tm="0">
                                          <p:val>
                                            <p:strVal val="#ppt_x"/>
                                          </p:val>
                                        </p:tav>
                                        <p:tav tm="100000">
                                          <p:val>
                                            <p:strVal val="#ppt_x"/>
                                          </p:val>
                                        </p:tav>
                                      </p:tavLst>
                                    </p:anim>
                                    <p:anim calcmode="lin" valueType="num">
                                      <p:cBhvr additive="base">
                                        <p:cTn id="24" dur="1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1181862"/>
          </a:xfrm>
        </p:spPr>
        <p:txBody>
          <a:bodyPr/>
          <a:lstStyle/>
          <a:p>
            <a:r>
              <a:rPr lang="en-US" dirty="0"/>
              <a:t>Microsoft Azure IoT</a:t>
            </a:r>
          </a:p>
        </p:txBody>
      </p:sp>
    </p:spTree>
    <p:extLst>
      <p:ext uri="{BB962C8B-B14F-4D97-AF65-F5344CB8AC3E}">
        <p14:creationId xmlns:p14="http://schemas.microsoft.com/office/powerpoint/2010/main" val="126123404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D032FD0F-7DAB-4113-97A5-C89486A2E43E}"/>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C92A1AA6-413C-4214-8C9D-AD7A385A5C7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0271A20F7B3C41B827A8F04D548019" ma:contentTypeVersion="2" ma:contentTypeDescription="Create a new document." ma:contentTypeScope="" ma:versionID="0f5b4adeca3fa452dfd663ff4e0777e3">
  <xsd:schema xmlns:xsd="http://www.w3.org/2001/XMLSchema" xmlns:xs="http://www.w3.org/2001/XMLSchema" xmlns:p="http://schemas.microsoft.com/office/2006/metadata/properties" xmlns:ns2="f85c541c-390e-4fa8-b262-5da5c5cfad75" targetNamespace="http://schemas.microsoft.com/office/2006/metadata/properties" ma:root="true" ma:fieldsID="592d4a22e1cc7090506e0998bb31d05e" ns2:_="">
    <xsd:import namespace="f85c541c-390e-4fa8-b262-5da5c5cfad75"/>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5c541c-390e-4fa8-b262-5da5c5cfad7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6C79B61-263D-4889-954E-B7F93FBE66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5c541c-390e-4fa8-b262-5da5c5cfad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f85c541c-390e-4fa8-b262-5da5c5cfad75"/>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429</TotalTime>
  <Words>4976</Words>
  <Application>Microsoft Office PowerPoint</Application>
  <PresentationFormat>Custom</PresentationFormat>
  <Paragraphs>998</Paragraphs>
  <Slides>78</Slides>
  <Notes>58</Notes>
  <HiddenSlides>5</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78</vt:i4>
      </vt:variant>
    </vt:vector>
  </HeadingPairs>
  <TitlesOfParts>
    <vt:vector size="92" baseType="lpstr">
      <vt:lpstr>MS PGothic</vt:lpstr>
      <vt:lpstr>Arial</vt:lpstr>
      <vt:lpstr>Arial Unicode MS</vt:lpstr>
      <vt:lpstr>Calibri</vt:lpstr>
      <vt:lpstr>Consolas</vt:lpstr>
      <vt:lpstr>Segoe</vt:lpstr>
      <vt:lpstr>Segoe Light</vt:lpstr>
      <vt:lpstr>Segoe UI</vt:lpstr>
      <vt:lpstr>Segoe UI Light</vt:lpstr>
      <vt:lpstr>Segoe UI Semibold</vt:lpstr>
      <vt:lpstr>Segoe UI Semilight</vt:lpstr>
      <vt:lpstr>Wingdings</vt:lpstr>
      <vt:lpstr>5-30721_Build_2016_Template_Light</vt:lpstr>
      <vt:lpstr>5-30721_Build_2016_Template_Dark</vt:lpstr>
      <vt:lpstr>DRAFT</vt:lpstr>
      <vt:lpstr>Presentation Notes</vt:lpstr>
      <vt:lpstr>PowerPoint Presentation</vt:lpstr>
      <vt:lpstr>Introduction to  Microsoft Azure IoT</vt:lpstr>
      <vt:lpstr>Disruptive Forces Enabling IoT</vt:lpstr>
      <vt:lpstr>IoT is gaining momentum</vt:lpstr>
      <vt:lpstr>PowerPoint Presentation</vt:lpstr>
      <vt:lpstr>IoT is an inflection point</vt:lpstr>
      <vt:lpstr>Microsoft Azure IoT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Azure IoT Products &amp; Strategy</vt:lpstr>
      <vt:lpstr>Remote Monitoring</vt:lpstr>
      <vt:lpstr>Accelerate time to value with preconfigured solutions</vt:lpstr>
      <vt:lpstr>PowerPoint Presentation</vt:lpstr>
      <vt:lpstr>PowerPoint Presentation</vt:lpstr>
      <vt:lpstr>PowerPoint Presentation</vt:lpstr>
      <vt:lpstr>https://azure.microsoft.com/solutions/iot-suite/</vt:lpstr>
      <vt:lpstr>x</vt:lpstr>
      <vt:lpstr>IoT Lab modules</vt:lpstr>
      <vt:lpstr>Lab</vt:lpstr>
      <vt:lpstr>Checkpoint 1</vt:lpstr>
      <vt:lpstr>Checkpoint 2</vt:lpstr>
      <vt:lpstr>Checkpoint 3</vt:lpstr>
      <vt:lpstr>Wrap-up</vt:lpstr>
      <vt:lpstr>PowerPoint Presentation</vt:lpstr>
      <vt:lpstr>Where can I find imagery?</vt:lpstr>
      <vt:lpstr>Preferred text layout (no bullets)</vt:lpstr>
      <vt:lpstr>Preferred text layout (no bullets)</vt:lpstr>
      <vt:lpstr>Adjusting list levels</vt:lpstr>
      <vt:lpstr>Bullet points layout with subtitle Subtitle</vt:lpstr>
      <vt:lpstr>Slide palette info</vt:lpstr>
      <vt:lpstr>Charts</vt:lpstr>
      <vt:lpstr>Charts</vt:lpstr>
      <vt:lpstr>Table</vt:lpstr>
      <vt:lpstr>Diagram with text</vt:lpstr>
      <vt:lpstr>Diagram without text </vt:lpstr>
      <vt:lpstr>Video</vt:lpstr>
      <vt:lpstr>Demo</vt:lpstr>
      <vt:lpstr>Photo layout 1</vt:lpstr>
      <vt:lpstr>Microsoft brand guidelines</vt:lpstr>
      <vt:lpstr>Section title</vt:lpstr>
      <vt:lpstr>Section title</vt:lpstr>
      <vt:lpstr>“If you could only sense how important you are to the lives of those you meet; how important you can be to the people you may never even dream of. There is something of yourself that you leave at every meeting with another person.”</vt:lpstr>
      <vt:lpstr>Software code slide</vt:lpstr>
      <vt:lpstr>Notes (hidden)</vt:lpstr>
      <vt:lpstr>Call to Action</vt:lpstr>
      <vt:lpstr>Please Complete An Evaluation Form Your input is important!</vt:lpstr>
      <vt:lpstr>Evaluate this session</vt:lpstr>
      <vt:lpstr>PowerPoint Presentation</vt:lpstr>
      <vt:lpstr>Presentation title  goes here</vt:lpstr>
      <vt:lpstr>Preferred text layout (no bullets)</vt:lpstr>
      <vt:lpstr>Bullet points layout with subtitle Subtitle</vt:lpstr>
      <vt:lpstr>Slide palette info</vt:lpstr>
      <vt:lpstr>Charts</vt:lpstr>
      <vt:lpstr>Charts</vt:lpstr>
      <vt:lpstr>Table</vt:lpstr>
      <vt:lpstr>Diagram with text</vt:lpstr>
      <vt:lpstr>Diagram without text </vt:lpstr>
      <vt:lpstr>Video</vt:lpstr>
      <vt:lpstr>Demo</vt:lpstr>
      <vt:lpstr>Photo layout 1</vt:lpstr>
      <vt:lpstr>“If you could only sense how important you are to the lives of those you meet; how important you can be to the people you may never even dream of. There is something of yourself that you leave at every meeting with another person.”</vt:lpstr>
      <vt:lpstr>Section title</vt:lpstr>
      <vt:lpstr>Section title</vt:lpstr>
      <vt:lpstr>Software code slide</vt:lpstr>
      <vt:lpstr>Notes (hidden)</vt:lpstr>
      <vt:lpstr>Call to Action</vt:lpstr>
      <vt:lpstr>Please Complete An Evaluation Form Your input is important!</vt:lpstr>
      <vt:lpstr>Evaluate this session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Pete Brown</dc:creator>
  <cp:keywords>Microsoft Build 2016</cp:keywords>
  <dc:description>Template: Mitchell Derrey, Silver Fox Productions
Formatting: 
Audience Type:</dc:description>
  <cp:lastModifiedBy>Pete Brown</cp:lastModifiedBy>
  <cp:revision>38</cp:revision>
  <dcterms:created xsi:type="dcterms:W3CDTF">2016-03-14T17:09:14Z</dcterms:created>
  <dcterms:modified xsi:type="dcterms:W3CDTF">2016-03-15T01:30:23Z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0x010100F50271A20F7B3C41B827A8F04D548019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